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60" r:id="rId2"/>
    <p:sldId id="311" r:id="rId3"/>
    <p:sldId id="320" r:id="rId4"/>
    <p:sldId id="313" r:id="rId5"/>
    <p:sldId id="319" r:id="rId6"/>
    <p:sldId id="314" r:id="rId7"/>
    <p:sldId id="315" r:id="rId8"/>
    <p:sldId id="305" r:id="rId9"/>
    <p:sldId id="306" r:id="rId10"/>
    <p:sldId id="270" r:id="rId11"/>
    <p:sldId id="316" r:id="rId12"/>
    <p:sldId id="317" r:id="rId13"/>
    <p:sldId id="318" r:id="rId14"/>
    <p:sldId id="310" r:id="rId15"/>
    <p:sldId id="308" r:id="rId16"/>
    <p:sldId id="30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183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135" autoAdjust="0"/>
    <p:restoredTop sz="94660" autoAdjust="0"/>
  </p:normalViewPr>
  <p:slideViewPr>
    <p:cSldViewPr snapToGrid="0">
      <p:cViewPr>
        <p:scale>
          <a:sx n="80" d="100"/>
          <a:sy n="80" d="100"/>
        </p:scale>
        <p:origin x="996" y="3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FE4218-1CE1-40F3-9B21-E6874FC47F41}" type="datetimeFigureOut">
              <a:rPr lang="en-US" smtClean="0"/>
              <a:t>11/13/2019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EDF92A-2CA4-4477-AED1-2CBB859060FA}" type="slidenum">
              <a:rPr lang="en-US" smtClean="0"/>
              <a:t>‹#›</a:t>
            </a:fld>
            <a:endParaRPr lang="en-US" dirty="0"/>
          </a:p>
        </p:txBody>
      </p:sp>
    </p:spTree>
    <p:extLst>
      <p:ext uri="{BB962C8B-B14F-4D97-AF65-F5344CB8AC3E}">
        <p14:creationId xmlns:p14="http://schemas.microsoft.com/office/powerpoint/2010/main" val="2614576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Option 1">
    <p:spTree>
      <p:nvGrpSpPr>
        <p:cNvPr id="1" name=""/>
        <p:cNvGrpSpPr/>
        <p:nvPr/>
      </p:nvGrpSpPr>
      <p:grpSpPr>
        <a:xfrm>
          <a:off x="0" y="0"/>
          <a:ext cx="0" cy="0"/>
          <a:chOff x="0" y="0"/>
          <a:chExt cx="0" cy="0"/>
        </a:xfrm>
      </p:grpSpPr>
      <p:pic>
        <p:nvPicPr>
          <p:cNvPr id="23" name="Picture 2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Subtitle 2"/>
          <p:cNvSpPr>
            <a:spLocks noGrp="1"/>
          </p:cNvSpPr>
          <p:nvPr>
            <p:ph type="subTitle" idx="1"/>
          </p:nvPr>
        </p:nvSpPr>
        <p:spPr>
          <a:xfrm>
            <a:off x="422226" y="1371600"/>
            <a:ext cx="6394210" cy="1019390"/>
          </a:xfrm>
        </p:spPr>
        <p:txBody>
          <a:bodyPr>
            <a:normAutofit/>
          </a:bodyPr>
          <a:lstStyle>
            <a:lvl1pPr marL="0" indent="0" algn="l">
              <a:buNone/>
              <a:defRPr sz="16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0" name="Title 9"/>
          <p:cNvSpPr>
            <a:spLocks noGrp="1"/>
          </p:cNvSpPr>
          <p:nvPr>
            <p:ph type="title"/>
          </p:nvPr>
        </p:nvSpPr>
        <p:spPr>
          <a:xfrm>
            <a:off x="422226" y="305135"/>
            <a:ext cx="6394210" cy="879853"/>
          </a:xfrm>
        </p:spPr>
        <p:txBody>
          <a:bodyPr/>
          <a:lstStyle>
            <a:lvl1pPr>
              <a:defRPr b="1"/>
            </a:lvl1pPr>
          </a:lstStyle>
          <a:p>
            <a:r>
              <a:rPr lang="en-US" dirty="0"/>
              <a:t>Click to edit Master title style</a:t>
            </a:r>
          </a:p>
        </p:txBody>
      </p:sp>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57693" y="5543566"/>
            <a:ext cx="2124460" cy="762002"/>
          </a:xfrm>
          <a:prstGeom prst="rect">
            <a:avLst/>
          </a:prstGeom>
        </p:spPr>
      </p:pic>
      <p:sp>
        <p:nvSpPr>
          <p:cNvPr id="20" name="Date Placeholder 7"/>
          <p:cNvSpPr>
            <a:spLocks noGrp="1"/>
          </p:cNvSpPr>
          <p:nvPr>
            <p:ph type="dt" sz="half" idx="10"/>
          </p:nvPr>
        </p:nvSpPr>
        <p:spPr>
          <a:xfrm>
            <a:off x="9260635" y="6319026"/>
            <a:ext cx="1248747" cy="365125"/>
          </a:xfrm>
        </p:spPr>
        <p:txBody>
          <a:bodyPr/>
          <a:lstStyle/>
          <a:p>
            <a:fld id="{AE988676-7DEC-4C67-8EE4-70BF82C98175}" type="datetime1">
              <a:rPr lang="en-US" smtClean="0"/>
              <a:t>11/13/2019</a:t>
            </a:fld>
            <a:endParaRPr lang="en-US" dirty="0"/>
          </a:p>
        </p:txBody>
      </p:sp>
      <p:sp>
        <p:nvSpPr>
          <p:cNvPr id="21" name="Footer Placeholder 10"/>
          <p:cNvSpPr>
            <a:spLocks noGrp="1"/>
          </p:cNvSpPr>
          <p:nvPr>
            <p:ph type="ftr" sz="quarter" idx="11"/>
          </p:nvPr>
        </p:nvSpPr>
        <p:spPr>
          <a:xfrm>
            <a:off x="3794449" y="6319026"/>
            <a:ext cx="4603102" cy="365125"/>
          </a:xfrm>
        </p:spPr>
        <p:txBody>
          <a:bodyPr/>
          <a:lstStyle/>
          <a:p>
            <a:endParaRPr lang="en-US" dirty="0"/>
          </a:p>
        </p:txBody>
      </p:sp>
      <p:sp>
        <p:nvSpPr>
          <p:cNvPr id="22" name="Slide Number Placeholder 11"/>
          <p:cNvSpPr>
            <a:spLocks noGrp="1"/>
          </p:cNvSpPr>
          <p:nvPr>
            <p:ph type="sldNum" sz="quarter" idx="12"/>
          </p:nvPr>
        </p:nvSpPr>
        <p:spPr>
          <a:xfrm>
            <a:off x="8610601" y="6319026"/>
            <a:ext cx="436984" cy="365125"/>
          </a:xfrm>
        </p:spPr>
        <p:txBody>
          <a:bodyPr/>
          <a:lstStyle/>
          <a:p>
            <a:fld id="{E95093C1-3A22-4FD3-9A2D-0EF7936C6C71}" type="slidenum">
              <a:rPr lang="en-US" smtClean="0"/>
              <a:pPr/>
              <a:t>‹#›</a:t>
            </a:fld>
            <a:endParaRPr lang="en-US" dirty="0"/>
          </a:p>
        </p:txBody>
      </p:sp>
    </p:spTree>
    <p:extLst>
      <p:ext uri="{BB962C8B-B14F-4D97-AF65-F5344CB8AC3E}">
        <p14:creationId xmlns:p14="http://schemas.microsoft.com/office/powerpoint/2010/main" val="3997009744"/>
      </p:ext>
    </p:extLst>
  </p:cSld>
  <p:clrMapOvr>
    <a:masterClrMapping/>
  </p:clrMapOvr>
  <p:extLst>
    <p:ext uri="{DCECCB84-F9BA-43D5-87BE-67443E8EF086}">
      <p15:sldGuideLst xmlns:p15="http://schemas.microsoft.com/office/powerpoint/2012/main">
        <p15:guide id="2" pos="7080" userDrawn="1">
          <p15:clr>
            <a:srgbClr val="FBAE40"/>
          </p15:clr>
        </p15:guide>
        <p15:guide id="3" orient="horz" pos="151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t="24793" b="35459"/>
          <a:stretch/>
        </p:blipFill>
        <p:spPr>
          <a:xfrm>
            <a:off x="0" y="0"/>
            <a:ext cx="12192000" cy="6858000"/>
          </a:xfrm>
          <a:prstGeom prst="rect">
            <a:avLst/>
          </a:prstGeom>
        </p:spPr>
      </p:pic>
      <p:sp>
        <p:nvSpPr>
          <p:cNvPr id="2" name="Title 1"/>
          <p:cNvSpPr>
            <a:spLocks noGrp="1"/>
          </p:cNvSpPr>
          <p:nvPr>
            <p:ph type="title"/>
          </p:nvPr>
        </p:nvSpPr>
        <p:spPr>
          <a:xfrm>
            <a:off x="594106" y="1024128"/>
            <a:ext cx="7104916" cy="1124331"/>
          </a:xfrm>
        </p:spPr>
        <p:txBody>
          <a:bodyPr anchor="b">
            <a:normAutofit/>
          </a:bodyPr>
          <a:lstStyle>
            <a:lvl1pPr>
              <a:defRPr sz="2800"/>
            </a:lvl1pPr>
          </a:lstStyle>
          <a:p>
            <a:r>
              <a:rPr lang="en-US" dirty="0"/>
              <a:t>Click to edit Master title style</a:t>
            </a:r>
          </a:p>
        </p:txBody>
      </p:sp>
      <p:sp>
        <p:nvSpPr>
          <p:cNvPr id="3" name="Text Placeholder 2"/>
          <p:cNvSpPr>
            <a:spLocks noGrp="1"/>
          </p:cNvSpPr>
          <p:nvPr>
            <p:ph type="body" idx="1"/>
          </p:nvPr>
        </p:nvSpPr>
        <p:spPr bwMode="gray">
          <a:xfrm>
            <a:off x="594106" y="2532602"/>
            <a:ext cx="7104916" cy="3525298"/>
          </a:xfrm>
        </p:spPr>
        <p:txBody>
          <a:bodyPr>
            <a:normAutofit/>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a:xfrm>
            <a:off x="594106" y="6319026"/>
            <a:ext cx="1248747" cy="365125"/>
          </a:xfrm>
        </p:spPr>
        <p:txBody>
          <a:bodyPr/>
          <a:lstStyle/>
          <a:p>
            <a:fld id="{4DEC88EE-D10F-493F-9ECD-30EE797FB127}" type="datetime1">
              <a:rPr lang="en-US" smtClean="0"/>
              <a:t>11/13/2019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5093C1-3A22-4FD3-9A2D-0EF7936C6C71}" type="slidenum">
              <a:rPr lang="en-US" smtClean="0"/>
              <a:t>‹#›</a:t>
            </a:fld>
            <a:endParaRPr lang="en-US" dirty="0"/>
          </a:p>
        </p:txBody>
      </p:sp>
    </p:spTree>
    <p:extLst>
      <p:ext uri="{BB962C8B-B14F-4D97-AF65-F5344CB8AC3E}">
        <p14:creationId xmlns:p14="http://schemas.microsoft.com/office/powerpoint/2010/main" val="207423662"/>
      </p:ext>
    </p:extLst>
  </p:cSld>
  <p:clrMapOvr>
    <a:masterClrMapping/>
  </p:clrMapOvr>
  <p:extLst>
    <p:ext uri="{DCECCB84-F9BA-43D5-87BE-67443E8EF086}">
      <p15:sldGuideLst xmlns:p15="http://schemas.microsoft.com/office/powerpoint/2012/main">
        <p15:guide id="1" orient="horz" pos="3816" userDrawn="1">
          <p15:clr>
            <a:srgbClr val="FBAE40"/>
          </p15:clr>
        </p15:guide>
        <p15:guide id="2" pos="487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secHead" preserve="1">
  <p:cSld name="Section Header Option 3">
    <p:spTree>
      <p:nvGrpSpPr>
        <p:cNvPr id="1" name=""/>
        <p:cNvGrpSpPr/>
        <p:nvPr/>
      </p:nvGrpSpPr>
      <p:grpSpPr>
        <a:xfrm>
          <a:off x="0" y="0"/>
          <a:ext cx="0" cy="0"/>
          <a:chOff x="0" y="0"/>
          <a:chExt cx="0" cy="0"/>
        </a:xfrm>
      </p:grpSpPr>
      <p:sp>
        <p:nvSpPr>
          <p:cNvPr id="2" name="Title 1"/>
          <p:cNvSpPr>
            <a:spLocks noGrp="1"/>
          </p:cNvSpPr>
          <p:nvPr>
            <p:ph type="title"/>
          </p:nvPr>
        </p:nvSpPr>
        <p:spPr>
          <a:xfrm>
            <a:off x="594106" y="1024128"/>
            <a:ext cx="7104916" cy="1124331"/>
          </a:xfrm>
        </p:spPr>
        <p:txBody>
          <a:bodyPr anchor="b">
            <a:normAutofit/>
          </a:bodyPr>
          <a:lstStyle>
            <a:lvl1pPr>
              <a:defRPr sz="2800"/>
            </a:lvl1pPr>
          </a:lstStyle>
          <a:p>
            <a:r>
              <a:rPr lang="en-US" dirty="0"/>
              <a:t>Click to edit Master title style</a:t>
            </a:r>
          </a:p>
        </p:txBody>
      </p:sp>
      <p:sp>
        <p:nvSpPr>
          <p:cNvPr id="3" name="Text Placeholder 2"/>
          <p:cNvSpPr>
            <a:spLocks noGrp="1"/>
          </p:cNvSpPr>
          <p:nvPr>
            <p:ph type="body" idx="1"/>
          </p:nvPr>
        </p:nvSpPr>
        <p:spPr bwMode="gray">
          <a:xfrm>
            <a:off x="594106" y="2532601"/>
            <a:ext cx="7104916" cy="3572363"/>
          </a:xfrm>
        </p:spPr>
        <p:txBody>
          <a:bodyPr>
            <a:normAutofit/>
          </a:bodyPr>
          <a:lstStyle>
            <a:lvl1pPr marL="0" indent="0">
              <a:lnSpc>
                <a:spcPct val="70000"/>
              </a:lnSpc>
              <a:buNone/>
              <a:defRPr sz="4400" b="1" cap="all" baseline="0">
                <a:solidFill>
                  <a:schemeClr val="tx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a:xfrm>
            <a:off x="594106" y="6319026"/>
            <a:ext cx="1248747" cy="365125"/>
          </a:xfrm>
        </p:spPr>
        <p:txBody>
          <a:bodyPr/>
          <a:lstStyle/>
          <a:p>
            <a:fld id="{22F16B01-B52B-4726-8C31-495C0970BD0A}" type="datetime1">
              <a:rPr lang="en-US" smtClean="0"/>
              <a:t>11/13/2019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5093C1-3A22-4FD3-9A2D-0EF7936C6C71}" type="slidenum">
              <a:rPr lang="en-US" smtClean="0"/>
              <a:t>‹#›</a:t>
            </a:fld>
            <a:endParaRPr lang="en-US" dirty="0"/>
          </a:p>
        </p:txBody>
      </p:sp>
    </p:spTree>
    <p:extLst>
      <p:ext uri="{BB962C8B-B14F-4D97-AF65-F5344CB8AC3E}">
        <p14:creationId xmlns:p14="http://schemas.microsoft.com/office/powerpoint/2010/main" val="187766432"/>
      </p:ext>
    </p:extLst>
  </p:cSld>
  <p:clrMapOvr>
    <a:masterClrMapping/>
  </p:clrMapOvr>
  <p:extLst>
    <p:ext uri="{DCECCB84-F9BA-43D5-87BE-67443E8EF086}">
      <p15:sldGuideLst xmlns:p15="http://schemas.microsoft.com/office/powerpoint/2012/main">
        <p15:guide id="1" pos="4872" userDrawn="1">
          <p15:clr>
            <a:srgbClr val="FBAE40"/>
          </p15:clr>
        </p15:guide>
        <p15:guide id="2" orient="horz" pos="3816"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22224" y="1452286"/>
            <a:ext cx="3020223" cy="4553746"/>
          </a:xfrm>
        </p:spPr>
        <p:txBody>
          <a:bodyPr/>
          <a:lstStyle>
            <a:lvl2pPr marL="631825" indent="-174625">
              <a:buFont typeface="Courier New" panose="02070309020205020404" pitchFamily="49" charset="0"/>
              <a:buChar char="o"/>
              <a:defRPr/>
            </a:lvl2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3667236" y="1452286"/>
            <a:ext cx="3020223" cy="4553746"/>
          </a:xfrm>
        </p:spPr>
        <p:txBody>
          <a:bodyPr/>
          <a:lstStyle>
            <a:lvl2pPr marL="631825" indent="-174625">
              <a:buFont typeface="Courier New" panose="02070309020205020404" pitchFamily="49" charset="0"/>
              <a:buChar char="o"/>
              <a:defRPr/>
            </a:lvl2pPr>
          </a:lstStyle>
          <a:p>
            <a:pPr lvl="0"/>
            <a:r>
              <a:rPr lang="en-US" dirty="0"/>
              <a:t>Click to edit Master text styles</a:t>
            </a:r>
          </a:p>
          <a:p>
            <a:pPr lvl="1"/>
            <a:r>
              <a:rPr lang="en-US" dirty="0"/>
              <a:t>Second level</a:t>
            </a:r>
          </a:p>
        </p:txBody>
      </p:sp>
      <p:sp>
        <p:nvSpPr>
          <p:cNvPr id="5" name="Date Placeholder 4"/>
          <p:cNvSpPr>
            <a:spLocks noGrp="1"/>
          </p:cNvSpPr>
          <p:nvPr>
            <p:ph type="dt" sz="half" idx="10"/>
          </p:nvPr>
        </p:nvSpPr>
        <p:spPr/>
        <p:txBody>
          <a:bodyPr/>
          <a:lstStyle/>
          <a:p>
            <a:fld id="{FE7901C5-76B9-4AAA-927C-13C49F5C1DEB}" type="datetime1">
              <a:rPr lang="en-US" smtClean="0"/>
              <a:t>11/13/2019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95093C1-3A22-4FD3-9A2D-0EF7936C6C71}" type="slidenum">
              <a:rPr lang="en-US" smtClean="0"/>
              <a:t>‹#›</a:t>
            </a:fld>
            <a:endParaRPr lang="en-US" dirty="0"/>
          </a:p>
        </p:txBody>
      </p:sp>
      <p:sp>
        <p:nvSpPr>
          <p:cNvPr id="8" name="Content Placeholder 3"/>
          <p:cNvSpPr>
            <a:spLocks noGrp="1"/>
          </p:cNvSpPr>
          <p:nvPr>
            <p:ph sz="half" idx="13"/>
          </p:nvPr>
        </p:nvSpPr>
        <p:spPr>
          <a:xfrm>
            <a:off x="6912248" y="1452286"/>
            <a:ext cx="3020223" cy="4553746"/>
          </a:xfrm>
        </p:spPr>
        <p:txBody>
          <a:bodyPr/>
          <a:lstStyle>
            <a:lvl2pPr marL="631825" indent="-174625">
              <a:buFont typeface="Courier New" panose="02070309020205020404" pitchFamily="49" charset="0"/>
              <a:buChar char="o"/>
              <a:defRPr/>
            </a:lvl2pPr>
          </a:lstStyle>
          <a:p>
            <a:pPr lvl="0"/>
            <a:r>
              <a:rPr lang="en-US" dirty="0"/>
              <a:t>Click to edit Master text styles</a:t>
            </a:r>
          </a:p>
          <a:p>
            <a:pPr lvl="1"/>
            <a:r>
              <a:rPr lang="en-US" dirty="0"/>
              <a:t>Second level</a:t>
            </a:r>
          </a:p>
        </p:txBody>
      </p:sp>
      <p:sp>
        <p:nvSpPr>
          <p:cNvPr id="9" name="Title 8"/>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68328617"/>
      </p:ext>
    </p:extLst>
  </p:cSld>
  <p:clrMapOvr>
    <a:masterClrMapping/>
  </p:clrMapOvr>
  <p:extLst>
    <p:ext uri="{DCECCB84-F9BA-43D5-87BE-67443E8EF086}">
      <p15:sldGuideLst xmlns:p15="http://schemas.microsoft.com/office/powerpoint/2012/main">
        <p15:guide id="1" pos="7224" userDrawn="1">
          <p15:clr>
            <a:srgbClr val="FBAE40"/>
          </p15:clr>
        </p15:guide>
        <p15:guide id="2" orient="horz" pos="379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497EA70-57C7-4448-B99C-3A90B91C2696}" type="datetime1">
              <a:rPr lang="en-US" smtClean="0"/>
              <a:t>11/13/2019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5093C1-3A22-4FD3-9A2D-0EF7936C6C71}" type="slidenum">
              <a:rPr lang="en-US" smtClean="0"/>
              <a:t>‹#›</a:t>
            </a:fld>
            <a:endParaRPr lang="en-US" dirty="0"/>
          </a:p>
        </p:txBody>
      </p:sp>
    </p:spTree>
    <p:extLst>
      <p:ext uri="{BB962C8B-B14F-4D97-AF65-F5344CB8AC3E}">
        <p14:creationId xmlns:p14="http://schemas.microsoft.com/office/powerpoint/2010/main" val="3744078689"/>
      </p:ext>
    </p:extLst>
  </p:cSld>
  <p:clrMapOvr>
    <a:masterClrMapping/>
  </p:clrMapOvr>
  <p:extLst>
    <p:ext uri="{DCECCB84-F9BA-43D5-87BE-67443E8EF086}">
      <p15:sldGuideLst xmlns:p15="http://schemas.microsoft.com/office/powerpoint/2012/main">
        <p15:guide id="1" pos="7224" userDrawn="1">
          <p15:clr>
            <a:srgbClr val="FBAE40"/>
          </p15:clr>
        </p15:guide>
        <p15:guide id="2" orient="horz" pos="3792"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head and Content">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22226" y="1380941"/>
            <a:ext cx="9510245" cy="417867"/>
          </a:xfrm>
        </p:spPr>
        <p:txBody>
          <a:bodyPr anchor="ctr">
            <a:normAutofit/>
          </a:bodyPr>
          <a:lstStyle>
            <a:lvl1pPr marL="0" indent="0">
              <a:buNone/>
              <a:defRPr sz="2000" b="1" cap="all" baseline="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a:t>
            </a:r>
          </a:p>
        </p:txBody>
      </p:sp>
      <p:sp>
        <p:nvSpPr>
          <p:cNvPr id="4" name="Content Placeholder 3"/>
          <p:cNvSpPr>
            <a:spLocks noGrp="1"/>
          </p:cNvSpPr>
          <p:nvPr>
            <p:ph sz="half" idx="2"/>
          </p:nvPr>
        </p:nvSpPr>
        <p:spPr>
          <a:xfrm>
            <a:off x="422226" y="1994760"/>
            <a:ext cx="9510245" cy="401415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30263CD8-F5C3-470C-A217-39958D017596}" type="datetime1">
              <a:rPr lang="en-US" smtClean="0"/>
              <a:t>11/13/2019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95093C1-3A22-4FD3-9A2D-0EF7936C6C71}" type="slidenum">
              <a:rPr lang="en-US" smtClean="0"/>
              <a:t>‹#›</a:t>
            </a:fld>
            <a:endParaRPr lang="en-US" dirty="0"/>
          </a:p>
        </p:txBody>
      </p:sp>
      <p:sp>
        <p:nvSpPr>
          <p:cNvPr id="10" name="Title 9"/>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236984243"/>
      </p:ext>
    </p:extLst>
  </p:cSld>
  <p:clrMapOvr>
    <a:masterClrMapping/>
  </p:clrMapOvr>
  <p:extLst>
    <p:ext uri="{DCECCB84-F9BA-43D5-87BE-67443E8EF086}">
      <p15:sldGuideLst xmlns:p15="http://schemas.microsoft.com/office/powerpoint/2012/main">
        <p15:guide id="1" pos="7224" userDrawn="1">
          <p15:clr>
            <a:srgbClr val="FBAE40"/>
          </p15:clr>
        </p15:guide>
        <p15:guide id="2" orient="horz" pos="3792"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Images with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581399" y="1470215"/>
            <a:ext cx="6351072" cy="2097819"/>
          </a:xfrm>
        </p:spPr>
        <p:txBody>
          <a:bodyPr/>
          <a:lstStyle>
            <a:lvl1pPr marL="0" indent="0">
              <a:buNone/>
              <a:defRPr b="1">
                <a:latin typeface="+mj-lt"/>
              </a:defRPr>
            </a:lvl1pPr>
            <a:lvl2pPr marL="0" indent="0">
              <a:buNone/>
              <a:defRPr>
                <a:solidFill>
                  <a:schemeClr val="tx2"/>
                </a:solidFill>
              </a:defRPr>
            </a:lvl2pPr>
          </a:lstStyle>
          <a:p>
            <a:pPr lvl="0"/>
            <a:r>
              <a:rPr lang="en-US" dirty="0"/>
              <a:t>Click to edit Master text styles</a:t>
            </a:r>
          </a:p>
          <a:p>
            <a:pPr lvl="1"/>
            <a:r>
              <a:rPr lang="en-US" dirty="0"/>
              <a:t>Second level</a:t>
            </a:r>
          </a:p>
        </p:txBody>
      </p:sp>
      <p:sp>
        <p:nvSpPr>
          <p:cNvPr id="4" name="Content Placeholder 3"/>
          <p:cNvSpPr>
            <a:spLocks noGrp="1"/>
          </p:cNvSpPr>
          <p:nvPr>
            <p:ph sz="half" idx="2"/>
          </p:nvPr>
        </p:nvSpPr>
        <p:spPr>
          <a:xfrm>
            <a:off x="3581399" y="3787687"/>
            <a:ext cx="6351072" cy="2098199"/>
          </a:xfrm>
        </p:spPr>
        <p:txBody>
          <a:bodyPr/>
          <a:lstStyle>
            <a:lvl1pPr marL="0" indent="0">
              <a:buNone/>
              <a:defRPr b="1">
                <a:latin typeface="+mj-lt"/>
              </a:defRPr>
            </a:lvl1pPr>
            <a:lvl2pPr marL="0" indent="0">
              <a:buNone/>
              <a:defRPr>
                <a:solidFill>
                  <a:schemeClr val="tx2"/>
                </a:solidFill>
              </a:defRPr>
            </a:lvl2pPr>
          </a:lstStyle>
          <a:p>
            <a:pPr lvl="0"/>
            <a:r>
              <a:rPr lang="en-US" dirty="0"/>
              <a:t>Click to edit Master text styles</a:t>
            </a:r>
          </a:p>
          <a:p>
            <a:pPr lvl="1"/>
            <a:r>
              <a:rPr lang="en-US" dirty="0"/>
              <a:t>Second level</a:t>
            </a:r>
          </a:p>
        </p:txBody>
      </p:sp>
      <p:sp>
        <p:nvSpPr>
          <p:cNvPr id="5" name="Date Placeholder 4"/>
          <p:cNvSpPr>
            <a:spLocks noGrp="1"/>
          </p:cNvSpPr>
          <p:nvPr>
            <p:ph type="dt" sz="half" idx="10"/>
          </p:nvPr>
        </p:nvSpPr>
        <p:spPr/>
        <p:txBody>
          <a:bodyPr/>
          <a:lstStyle/>
          <a:p>
            <a:fld id="{08280736-8CEF-4A70-8560-572F7A295986}" type="datetime1">
              <a:rPr lang="en-US" smtClean="0"/>
              <a:t>11/13/2019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95093C1-3A22-4FD3-9A2D-0EF7936C6C71}" type="slidenum">
              <a:rPr lang="en-US" smtClean="0"/>
              <a:t>‹#›</a:t>
            </a:fld>
            <a:endParaRPr lang="en-US" dirty="0"/>
          </a:p>
        </p:txBody>
      </p:sp>
      <p:sp>
        <p:nvSpPr>
          <p:cNvPr id="9" name="Picture Placeholder 8"/>
          <p:cNvSpPr>
            <a:spLocks noGrp="1"/>
          </p:cNvSpPr>
          <p:nvPr>
            <p:ph type="pic" sz="quarter" idx="13"/>
          </p:nvPr>
        </p:nvSpPr>
        <p:spPr>
          <a:xfrm>
            <a:off x="422275" y="1469573"/>
            <a:ext cx="3002243" cy="2099109"/>
          </a:xfrm>
        </p:spPr>
        <p:txBody>
          <a:bodyPr/>
          <a:lstStyle/>
          <a:p>
            <a:endParaRPr lang="en-US" dirty="0"/>
          </a:p>
        </p:txBody>
      </p:sp>
      <p:sp>
        <p:nvSpPr>
          <p:cNvPr id="10" name="Picture Placeholder 8"/>
          <p:cNvSpPr>
            <a:spLocks noGrp="1"/>
          </p:cNvSpPr>
          <p:nvPr>
            <p:ph type="pic" sz="quarter" idx="14"/>
          </p:nvPr>
        </p:nvSpPr>
        <p:spPr>
          <a:xfrm>
            <a:off x="422275" y="3787687"/>
            <a:ext cx="3002243" cy="2099109"/>
          </a:xfrm>
        </p:spPr>
        <p:txBody>
          <a:bodyPr/>
          <a:lstStyle/>
          <a:p>
            <a:endParaRPr lang="en-US" dirty="0"/>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253790"/>
      </p:ext>
    </p:extLst>
  </p:cSld>
  <p:clrMapOvr>
    <a:masterClrMapping/>
  </p:clrMapOvr>
  <p:extLst>
    <p:ext uri="{DCECCB84-F9BA-43D5-87BE-67443E8EF086}">
      <p15:sldGuideLst xmlns:p15="http://schemas.microsoft.com/office/powerpoint/2012/main">
        <p15:guide id="1" orient="horz" pos="3792" userDrawn="1">
          <p15:clr>
            <a:srgbClr val="FBAE40"/>
          </p15:clr>
        </p15:guide>
        <p15:guide id="2" pos="7224"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22224" y="1452286"/>
            <a:ext cx="4647692" cy="454729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284779" y="1452286"/>
            <a:ext cx="4647692" cy="454729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3DA11A6E-FC01-4B10-8CC4-A5DB0372E990}" type="datetime1">
              <a:rPr lang="en-US" smtClean="0"/>
              <a:t>11/13/2019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95093C1-3A22-4FD3-9A2D-0EF7936C6C71}" type="slidenum">
              <a:rPr lang="en-US" smtClean="0"/>
              <a:t>‹#›</a:t>
            </a:fld>
            <a:endParaRPr lang="en-US" dirty="0"/>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82231013"/>
      </p:ext>
    </p:extLst>
  </p:cSld>
  <p:clrMapOvr>
    <a:masterClrMapping/>
  </p:clrMapOvr>
  <p:extLst>
    <p:ext uri="{DCECCB84-F9BA-43D5-87BE-67443E8EF086}">
      <p15:sldGuideLst xmlns:p15="http://schemas.microsoft.com/office/powerpoint/2012/main">
        <p15:guide id="1" pos="7224" userDrawn="1">
          <p15:clr>
            <a:srgbClr val="FBAE40"/>
          </p15:clr>
        </p15:guide>
        <p15:guide id="2" orient="horz" pos="379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22225" y="1371600"/>
            <a:ext cx="4666045" cy="420624"/>
          </a:xfrm>
        </p:spPr>
        <p:txBody>
          <a:bodyPr anchor="ctr">
            <a:normAutofit/>
          </a:bodyPr>
          <a:lstStyle>
            <a:lvl1pPr marL="0" indent="0">
              <a:buNone/>
              <a:defRPr sz="2000" b="1" cap="all" baseline="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a:t>
            </a:r>
          </a:p>
        </p:txBody>
      </p:sp>
      <p:sp>
        <p:nvSpPr>
          <p:cNvPr id="4" name="Content Placeholder 3"/>
          <p:cNvSpPr>
            <a:spLocks noGrp="1"/>
          </p:cNvSpPr>
          <p:nvPr>
            <p:ph sz="half" idx="2"/>
          </p:nvPr>
        </p:nvSpPr>
        <p:spPr>
          <a:xfrm>
            <a:off x="422225" y="1978836"/>
            <a:ext cx="4666045" cy="403007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266425" y="1371600"/>
            <a:ext cx="4666045" cy="420624"/>
          </a:xfrm>
        </p:spPr>
        <p:txBody>
          <a:bodyPr anchor="ctr">
            <a:normAutofit/>
          </a:bodyPr>
          <a:lstStyle>
            <a:lvl1pPr marL="0" indent="0">
              <a:buNone/>
              <a:defRPr sz="2000" b="1" cap="all" baseline="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a:t>
            </a:r>
          </a:p>
        </p:txBody>
      </p:sp>
      <p:sp>
        <p:nvSpPr>
          <p:cNvPr id="6" name="Content Placeholder 5"/>
          <p:cNvSpPr>
            <a:spLocks noGrp="1"/>
          </p:cNvSpPr>
          <p:nvPr>
            <p:ph sz="quarter" idx="4"/>
          </p:nvPr>
        </p:nvSpPr>
        <p:spPr>
          <a:xfrm>
            <a:off x="5266425" y="1978836"/>
            <a:ext cx="4666045" cy="403007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96FB51D-A245-49AD-8F20-416B9E9970F3}" type="datetime1">
              <a:rPr lang="en-US" smtClean="0"/>
              <a:t>11/13/2019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95093C1-3A22-4FD3-9A2D-0EF7936C6C71}" type="slidenum">
              <a:rPr lang="en-US" smtClean="0"/>
              <a:t>‹#›</a:t>
            </a:fld>
            <a:endParaRPr lang="en-US" dirty="0"/>
          </a:p>
        </p:txBody>
      </p:sp>
      <p:sp>
        <p:nvSpPr>
          <p:cNvPr id="10" name="Title 9"/>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006705162"/>
      </p:ext>
    </p:extLst>
  </p:cSld>
  <p:clrMapOvr>
    <a:masterClrMapping/>
  </p:clrMapOvr>
  <p:extLst>
    <p:ext uri="{DCECCB84-F9BA-43D5-87BE-67443E8EF086}">
      <p15:sldGuideLst xmlns:p15="http://schemas.microsoft.com/office/powerpoint/2012/main">
        <p15:guide id="1" pos="7224" userDrawn="1">
          <p15:clr>
            <a:srgbClr val="FBAE40"/>
          </p15:clr>
        </p15:guide>
        <p15:guide id="2" orient="horz" pos="3792"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84A1A7F-6249-4852-A021-44B57788E49D}" type="datetime1">
              <a:rPr lang="en-US" smtClean="0"/>
              <a:t>11/13/2019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95093C1-3A22-4FD3-9A2D-0EF7936C6C71}" type="slidenum">
              <a:rPr lang="en-US" smtClean="0"/>
              <a:t>‹#›</a:t>
            </a:fld>
            <a:endParaRPr lang="en-US" dirty="0"/>
          </a:p>
        </p:txBody>
      </p:sp>
    </p:spTree>
    <p:extLst>
      <p:ext uri="{BB962C8B-B14F-4D97-AF65-F5344CB8AC3E}">
        <p14:creationId xmlns:p14="http://schemas.microsoft.com/office/powerpoint/2010/main" val="1189879260"/>
      </p:ext>
    </p:extLst>
  </p:cSld>
  <p:clrMapOvr>
    <a:masterClrMapping/>
  </p:clrMapOvr>
  <p:extLst>
    <p:ext uri="{DCECCB84-F9BA-43D5-87BE-67443E8EF086}">
      <p15:sldGuideLst xmlns:p15="http://schemas.microsoft.com/office/powerpoint/2012/main">
        <p15:guide id="1" pos="7224" userDrawn="1">
          <p15:clr>
            <a:srgbClr val="FBAE40"/>
          </p15:clr>
        </p15:guide>
        <p15:guide id="2" orient="horz" pos="3792"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8F864C-A835-493B-910D-981D14D1C88F}" type="datetime1">
              <a:rPr lang="en-US" smtClean="0"/>
              <a:t>11/13/2019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95093C1-3A22-4FD3-9A2D-0EF7936C6C71}" type="slidenum">
              <a:rPr lang="en-US" smtClean="0"/>
              <a:t>‹#›</a:t>
            </a:fld>
            <a:endParaRPr lang="en-US" dirty="0"/>
          </a:p>
        </p:txBody>
      </p:sp>
    </p:spTree>
    <p:extLst>
      <p:ext uri="{BB962C8B-B14F-4D97-AF65-F5344CB8AC3E}">
        <p14:creationId xmlns:p14="http://schemas.microsoft.com/office/powerpoint/2010/main" val="3530906130"/>
      </p:ext>
    </p:extLst>
  </p:cSld>
  <p:clrMapOvr>
    <a:masterClrMapping/>
  </p:clrMapOvr>
  <p:extLst>
    <p:ext uri="{DCECCB84-F9BA-43D5-87BE-67443E8EF086}">
      <p15:sldGuideLst xmlns:p15="http://schemas.microsoft.com/office/powerpoint/2012/main">
        <p15:guide id="1" pos="7224" userDrawn="1">
          <p15:clr>
            <a:srgbClr val="FBAE40"/>
          </p15:clr>
        </p15:guide>
        <p15:guide id="2" orient="horz" pos="379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Option 2">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1996" cy="6857998"/>
          </a:xfrm>
          <a:prstGeom prst="rect">
            <a:avLst/>
          </a:prstGeom>
        </p:spPr>
      </p:pic>
      <p:sp>
        <p:nvSpPr>
          <p:cNvPr id="3" name="Subtitle 2"/>
          <p:cNvSpPr>
            <a:spLocks noGrp="1"/>
          </p:cNvSpPr>
          <p:nvPr>
            <p:ph type="subTitle" idx="1"/>
          </p:nvPr>
        </p:nvSpPr>
        <p:spPr>
          <a:xfrm>
            <a:off x="422226" y="1371600"/>
            <a:ext cx="9144000" cy="1019390"/>
          </a:xfrm>
        </p:spPr>
        <p:txBody>
          <a:bodyPr>
            <a:normAutofit/>
          </a:bodyPr>
          <a:lstStyle>
            <a:lvl1pPr marL="0" indent="0" algn="l">
              <a:buNone/>
              <a:defRPr sz="16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Title 7"/>
          <p:cNvSpPr>
            <a:spLocks noGrp="1"/>
          </p:cNvSpPr>
          <p:nvPr>
            <p:ph type="title"/>
          </p:nvPr>
        </p:nvSpPr>
        <p:spPr>
          <a:xfrm>
            <a:off x="422226" y="305135"/>
            <a:ext cx="9144000" cy="879853"/>
          </a:xfrm>
        </p:spPr>
        <p:txBody>
          <a:bodyPr/>
          <a:lstStyle>
            <a:lvl1pPr>
              <a:defRPr b="1"/>
            </a:lvl1pPr>
          </a:lstStyle>
          <a:p>
            <a:r>
              <a:rPr lang="en-US" dirty="0"/>
              <a:t>Click to edit Master title style</a:t>
            </a:r>
          </a:p>
        </p:txBody>
      </p:sp>
      <p:sp>
        <p:nvSpPr>
          <p:cNvPr id="12" name="Date Placeholder 7"/>
          <p:cNvSpPr>
            <a:spLocks noGrp="1"/>
          </p:cNvSpPr>
          <p:nvPr>
            <p:ph type="dt" sz="half" idx="10"/>
          </p:nvPr>
        </p:nvSpPr>
        <p:spPr>
          <a:xfrm>
            <a:off x="9260635" y="6319026"/>
            <a:ext cx="1248747" cy="365125"/>
          </a:xfrm>
        </p:spPr>
        <p:txBody>
          <a:bodyPr/>
          <a:lstStyle/>
          <a:p>
            <a:fld id="{AE988676-7DEC-4C67-8EE4-70BF82C98175}" type="datetime1">
              <a:rPr lang="en-US" smtClean="0"/>
              <a:t>11/13/2019</a:t>
            </a:fld>
            <a:endParaRPr lang="en-US" dirty="0"/>
          </a:p>
        </p:txBody>
      </p:sp>
      <p:sp>
        <p:nvSpPr>
          <p:cNvPr id="13" name="Footer Placeholder 10"/>
          <p:cNvSpPr>
            <a:spLocks noGrp="1"/>
          </p:cNvSpPr>
          <p:nvPr>
            <p:ph type="ftr" sz="quarter" idx="11"/>
          </p:nvPr>
        </p:nvSpPr>
        <p:spPr>
          <a:xfrm>
            <a:off x="3794449" y="6319026"/>
            <a:ext cx="4603102" cy="365125"/>
          </a:xfrm>
        </p:spPr>
        <p:txBody>
          <a:bodyPr/>
          <a:lstStyle/>
          <a:p>
            <a:endParaRPr lang="en-US" dirty="0"/>
          </a:p>
        </p:txBody>
      </p:sp>
      <p:sp>
        <p:nvSpPr>
          <p:cNvPr id="14" name="Slide Number Placeholder 11"/>
          <p:cNvSpPr>
            <a:spLocks noGrp="1"/>
          </p:cNvSpPr>
          <p:nvPr>
            <p:ph type="sldNum" sz="quarter" idx="12"/>
          </p:nvPr>
        </p:nvSpPr>
        <p:spPr>
          <a:xfrm>
            <a:off x="8610601" y="6319026"/>
            <a:ext cx="436984" cy="365125"/>
          </a:xfrm>
        </p:spPr>
        <p:txBody>
          <a:bodyPr/>
          <a:lstStyle/>
          <a:p>
            <a:fld id="{E95093C1-3A22-4FD3-9A2D-0EF7936C6C71}" type="slidenum">
              <a:rPr lang="en-US" smtClean="0"/>
              <a:pPr/>
              <a:t>‹#›</a:t>
            </a:fld>
            <a:endParaRPr lang="en-US" dirty="0"/>
          </a:p>
        </p:txBody>
      </p:sp>
      <p:pic>
        <p:nvPicPr>
          <p:cNvPr id="17" name="Picture 1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57693" y="5543566"/>
            <a:ext cx="2124460" cy="762002"/>
          </a:xfrm>
          <a:prstGeom prst="rect">
            <a:avLst/>
          </a:prstGeom>
        </p:spPr>
      </p:pic>
    </p:spTree>
    <p:extLst>
      <p:ext uri="{BB962C8B-B14F-4D97-AF65-F5344CB8AC3E}">
        <p14:creationId xmlns:p14="http://schemas.microsoft.com/office/powerpoint/2010/main" val="1969320315"/>
      </p:ext>
    </p:extLst>
  </p:cSld>
  <p:clrMapOvr>
    <a:masterClrMapping/>
  </p:clrMapOvr>
  <p:extLst>
    <p:ext uri="{DCECCB84-F9BA-43D5-87BE-67443E8EF086}">
      <p15:sldGuideLst xmlns:p15="http://schemas.microsoft.com/office/powerpoint/2012/main">
        <p15:guide id="1" orient="horz" pos="1512" userDrawn="1">
          <p15:clr>
            <a:srgbClr val="FBAE40"/>
          </p15:clr>
        </p15:guide>
        <p15:guide id="2" pos="70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Option 3">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srcRect l="406"/>
          <a:stretch/>
        </p:blipFill>
        <p:spPr>
          <a:xfrm>
            <a:off x="0" y="0"/>
            <a:ext cx="12192000" cy="6858000"/>
          </a:xfrm>
          <a:prstGeom prst="rect">
            <a:avLst/>
          </a:prstGeom>
        </p:spPr>
      </p:pic>
      <p:sp>
        <p:nvSpPr>
          <p:cNvPr id="3" name="Subtitle 2"/>
          <p:cNvSpPr>
            <a:spLocks noGrp="1"/>
          </p:cNvSpPr>
          <p:nvPr>
            <p:ph type="subTitle" idx="1"/>
          </p:nvPr>
        </p:nvSpPr>
        <p:spPr>
          <a:xfrm>
            <a:off x="422226" y="1371600"/>
            <a:ext cx="6510589" cy="1019390"/>
          </a:xfrm>
        </p:spPr>
        <p:txBody>
          <a:bodyPr>
            <a:normAutofit/>
          </a:bodyPr>
          <a:lstStyle>
            <a:lvl1pPr marL="0" indent="0" algn="l">
              <a:buNone/>
              <a:defRPr sz="16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Title 7"/>
          <p:cNvSpPr>
            <a:spLocks noGrp="1"/>
          </p:cNvSpPr>
          <p:nvPr>
            <p:ph type="title"/>
          </p:nvPr>
        </p:nvSpPr>
        <p:spPr>
          <a:xfrm>
            <a:off x="422226" y="305135"/>
            <a:ext cx="6510589" cy="879853"/>
          </a:xfrm>
        </p:spPr>
        <p:txBody>
          <a:bodyPr/>
          <a:lstStyle>
            <a:lvl1pPr>
              <a:defRPr b="1"/>
            </a:lvl1pPr>
          </a:lstStyle>
          <a:p>
            <a:r>
              <a:rPr lang="en-US" dirty="0"/>
              <a:t>Click to edit Master title style</a:t>
            </a:r>
          </a:p>
        </p:txBody>
      </p:sp>
      <p:sp>
        <p:nvSpPr>
          <p:cNvPr id="17" name="Date Placeholder 7"/>
          <p:cNvSpPr>
            <a:spLocks noGrp="1"/>
          </p:cNvSpPr>
          <p:nvPr>
            <p:ph type="dt" sz="half" idx="10"/>
          </p:nvPr>
        </p:nvSpPr>
        <p:spPr>
          <a:xfrm>
            <a:off x="9260635" y="6319026"/>
            <a:ext cx="1248747" cy="365125"/>
          </a:xfrm>
        </p:spPr>
        <p:txBody>
          <a:bodyPr/>
          <a:lstStyle/>
          <a:p>
            <a:fld id="{AE988676-7DEC-4C67-8EE4-70BF82C98175}" type="datetime1">
              <a:rPr lang="en-US" smtClean="0"/>
              <a:t>11/13/2019</a:t>
            </a:fld>
            <a:endParaRPr lang="en-US" dirty="0"/>
          </a:p>
        </p:txBody>
      </p:sp>
      <p:sp>
        <p:nvSpPr>
          <p:cNvPr id="18" name="Footer Placeholder 10"/>
          <p:cNvSpPr>
            <a:spLocks noGrp="1"/>
          </p:cNvSpPr>
          <p:nvPr>
            <p:ph type="ftr" sz="quarter" idx="11"/>
          </p:nvPr>
        </p:nvSpPr>
        <p:spPr>
          <a:xfrm>
            <a:off x="3794449" y="6319026"/>
            <a:ext cx="4603102" cy="365125"/>
          </a:xfrm>
        </p:spPr>
        <p:txBody>
          <a:bodyPr/>
          <a:lstStyle/>
          <a:p>
            <a:endParaRPr lang="en-US" dirty="0"/>
          </a:p>
        </p:txBody>
      </p:sp>
      <p:sp>
        <p:nvSpPr>
          <p:cNvPr id="19" name="Slide Number Placeholder 11"/>
          <p:cNvSpPr>
            <a:spLocks noGrp="1"/>
          </p:cNvSpPr>
          <p:nvPr>
            <p:ph type="sldNum" sz="quarter" idx="12"/>
          </p:nvPr>
        </p:nvSpPr>
        <p:spPr>
          <a:xfrm>
            <a:off x="8610601" y="6319026"/>
            <a:ext cx="436984" cy="365125"/>
          </a:xfrm>
        </p:spPr>
        <p:txBody>
          <a:bodyPr/>
          <a:lstStyle/>
          <a:p>
            <a:fld id="{E95093C1-3A22-4FD3-9A2D-0EF7936C6C71}" type="slidenum">
              <a:rPr lang="en-US" smtClean="0"/>
              <a:pPr/>
              <a:t>‹#›</a:t>
            </a:fld>
            <a:endParaRPr lang="en-US" dirty="0"/>
          </a:p>
        </p:txBody>
      </p:sp>
      <p:pic>
        <p:nvPicPr>
          <p:cNvPr id="21" name="Picture 2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57693" y="5543566"/>
            <a:ext cx="2124460" cy="762002"/>
          </a:xfrm>
          <a:prstGeom prst="rect">
            <a:avLst/>
          </a:prstGeom>
        </p:spPr>
      </p:pic>
    </p:spTree>
    <p:extLst>
      <p:ext uri="{BB962C8B-B14F-4D97-AF65-F5344CB8AC3E}">
        <p14:creationId xmlns:p14="http://schemas.microsoft.com/office/powerpoint/2010/main" val="1528970741"/>
      </p:ext>
    </p:extLst>
  </p:cSld>
  <p:clrMapOvr>
    <a:masterClrMapping/>
  </p:clrMapOvr>
  <p:extLst>
    <p:ext uri="{DCECCB84-F9BA-43D5-87BE-67443E8EF086}">
      <p15:sldGuideLst xmlns:p15="http://schemas.microsoft.com/office/powerpoint/2012/main">
        <p15:guide id="1" orient="horz" pos="1512" userDrawn="1">
          <p15:clr>
            <a:srgbClr val="FBAE40"/>
          </p15:clr>
        </p15:guide>
        <p15:guide id="2" pos="70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Option 4">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Subtitle 2"/>
          <p:cNvSpPr>
            <a:spLocks noGrp="1"/>
          </p:cNvSpPr>
          <p:nvPr>
            <p:ph type="subTitle" idx="1"/>
          </p:nvPr>
        </p:nvSpPr>
        <p:spPr>
          <a:xfrm>
            <a:off x="422226" y="1371600"/>
            <a:ext cx="9144000" cy="1019390"/>
          </a:xfrm>
        </p:spPr>
        <p:txBody>
          <a:bodyPr>
            <a:normAutofit/>
          </a:bodyPr>
          <a:lstStyle>
            <a:lvl1pPr marL="0" indent="0" algn="l">
              <a:buNone/>
              <a:defRPr sz="16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Title 7"/>
          <p:cNvSpPr>
            <a:spLocks noGrp="1"/>
          </p:cNvSpPr>
          <p:nvPr>
            <p:ph type="title"/>
          </p:nvPr>
        </p:nvSpPr>
        <p:spPr>
          <a:xfrm>
            <a:off x="422227" y="305135"/>
            <a:ext cx="9143999" cy="879853"/>
          </a:xfrm>
        </p:spPr>
        <p:txBody>
          <a:bodyPr/>
          <a:lstStyle>
            <a:lvl1pPr>
              <a:defRPr b="1"/>
            </a:lvl1pPr>
          </a:lstStyle>
          <a:p>
            <a:r>
              <a:rPr lang="en-US" dirty="0"/>
              <a:t>Click to edit Master title style</a:t>
            </a:r>
          </a:p>
        </p:txBody>
      </p:sp>
      <p:sp>
        <p:nvSpPr>
          <p:cNvPr id="17" name="Rectangle 16"/>
          <p:cNvSpPr/>
          <p:nvPr userDrawn="1"/>
        </p:nvSpPr>
        <p:spPr>
          <a:xfrm flipH="1">
            <a:off x="10509382" y="0"/>
            <a:ext cx="1683040" cy="6858000"/>
          </a:xfrm>
          <a:prstGeom prst="rect">
            <a:avLst/>
          </a:prstGeom>
          <a:gradFill flip="none" rotWithShape="1">
            <a:gsLst>
              <a:gs pos="0">
                <a:schemeClr val="bg1">
                  <a:alpha val="81000"/>
                </a:schemeClr>
              </a:gs>
              <a:gs pos="60000">
                <a:schemeClr val="bg1">
                  <a:alpha val="31000"/>
                </a:schemeClr>
              </a:gs>
              <a:gs pos="100000">
                <a:schemeClr val="bg1">
                  <a:alpha val="0"/>
                </a:scheme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ate Placeholder 7"/>
          <p:cNvSpPr>
            <a:spLocks noGrp="1"/>
          </p:cNvSpPr>
          <p:nvPr>
            <p:ph type="dt" sz="half" idx="10"/>
          </p:nvPr>
        </p:nvSpPr>
        <p:spPr>
          <a:xfrm>
            <a:off x="9260635" y="6319026"/>
            <a:ext cx="1248747" cy="365125"/>
          </a:xfrm>
        </p:spPr>
        <p:txBody>
          <a:bodyPr/>
          <a:lstStyle/>
          <a:p>
            <a:fld id="{AE988676-7DEC-4C67-8EE4-70BF82C98175}" type="datetime1">
              <a:rPr lang="en-US" smtClean="0"/>
              <a:t>11/13/2019</a:t>
            </a:fld>
            <a:endParaRPr lang="en-US" dirty="0"/>
          </a:p>
        </p:txBody>
      </p:sp>
      <p:sp>
        <p:nvSpPr>
          <p:cNvPr id="14" name="Footer Placeholder 10"/>
          <p:cNvSpPr>
            <a:spLocks noGrp="1"/>
          </p:cNvSpPr>
          <p:nvPr>
            <p:ph type="ftr" sz="quarter" idx="11"/>
          </p:nvPr>
        </p:nvSpPr>
        <p:spPr>
          <a:xfrm>
            <a:off x="3794449" y="6319026"/>
            <a:ext cx="4603102" cy="365125"/>
          </a:xfrm>
        </p:spPr>
        <p:txBody>
          <a:bodyPr/>
          <a:lstStyle/>
          <a:p>
            <a:endParaRPr lang="en-US" dirty="0"/>
          </a:p>
        </p:txBody>
      </p:sp>
      <p:sp>
        <p:nvSpPr>
          <p:cNvPr id="15" name="Slide Number Placeholder 11"/>
          <p:cNvSpPr>
            <a:spLocks noGrp="1"/>
          </p:cNvSpPr>
          <p:nvPr>
            <p:ph type="sldNum" sz="quarter" idx="12"/>
          </p:nvPr>
        </p:nvSpPr>
        <p:spPr>
          <a:xfrm>
            <a:off x="8610601" y="6319026"/>
            <a:ext cx="436984" cy="365125"/>
          </a:xfrm>
        </p:spPr>
        <p:txBody>
          <a:bodyPr/>
          <a:lstStyle/>
          <a:p>
            <a:fld id="{E95093C1-3A22-4FD3-9A2D-0EF7936C6C71}" type="slidenum">
              <a:rPr lang="en-US" smtClean="0"/>
              <a:pPr/>
              <a:t>‹#›</a:t>
            </a:fld>
            <a:endParaRPr lang="en-US" dirty="0"/>
          </a:p>
        </p:txBody>
      </p:sp>
      <p:pic>
        <p:nvPicPr>
          <p:cNvPr id="18" name="Picture 1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67967" y="5543566"/>
            <a:ext cx="2097028" cy="762002"/>
          </a:xfrm>
          <a:prstGeom prst="rect">
            <a:avLst/>
          </a:prstGeom>
        </p:spPr>
      </p:pic>
    </p:spTree>
    <p:extLst>
      <p:ext uri="{BB962C8B-B14F-4D97-AF65-F5344CB8AC3E}">
        <p14:creationId xmlns:p14="http://schemas.microsoft.com/office/powerpoint/2010/main" val="1845016669"/>
      </p:ext>
    </p:extLst>
  </p:cSld>
  <p:clrMapOvr>
    <a:masterClrMapping/>
  </p:clrMapOvr>
  <p:extLst>
    <p:ext uri="{DCECCB84-F9BA-43D5-87BE-67443E8EF086}">
      <p15:sldGuideLst xmlns:p15="http://schemas.microsoft.com/office/powerpoint/2012/main">
        <p15:guide id="1" orient="horz" pos="1512" userDrawn="1">
          <p15:clr>
            <a:srgbClr val="FBAE40"/>
          </p15:clr>
        </p15:guide>
        <p15:guide id="2" pos="70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Option 5">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Subtitle 2"/>
          <p:cNvSpPr>
            <a:spLocks noGrp="1"/>
          </p:cNvSpPr>
          <p:nvPr>
            <p:ph type="subTitle" idx="1"/>
          </p:nvPr>
        </p:nvSpPr>
        <p:spPr>
          <a:xfrm>
            <a:off x="422226" y="1371600"/>
            <a:ext cx="9144000" cy="1019390"/>
          </a:xfrm>
        </p:spPr>
        <p:txBody>
          <a:bodyPr>
            <a:normAutofit/>
          </a:bodyPr>
          <a:lstStyle>
            <a:lvl1pPr marL="0" indent="0" algn="l">
              <a:buNone/>
              <a:defRPr sz="16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Title 7"/>
          <p:cNvSpPr>
            <a:spLocks noGrp="1"/>
          </p:cNvSpPr>
          <p:nvPr>
            <p:ph type="title"/>
          </p:nvPr>
        </p:nvSpPr>
        <p:spPr>
          <a:xfrm>
            <a:off x="422227" y="305135"/>
            <a:ext cx="9143999" cy="879853"/>
          </a:xfrm>
        </p:spPr>
        <p:txBody>
          <a:bodyPr/>
          <a:lstStyle>
            <a:lvl1pPr>
              <a:defRPr b="1"/>
            </a:lvl1pPr>
          </a:lstStyle>
          <a:p>
            <a:r>
              <a:rPr lang="en-US" dirty="0"/>
              <a:t>Click to edit Master title style</a:t>
            </a:r>
          </a:p>
        </p:txBody>
      </p:sp>
      <p:sp>
        <p:nvSpPr>
          <p:cNvPr id="17" name="Rectangle 16"/>
          <p:cNvSpPr/>
          <p:nvPr userDrawn="1"/>
        </p:nvSpPr>
        <p:spPr>
          <a:xfrm flipH="1">
            <a:off x="10509382" y="0"/>
            <a:ext cx="1683040" cy="6858000"/>
          </a:xfrm>
          <a:prstGeom prst="rect">
            <a:avLst/>
          </a:prstGeom>
          <a:gradFill flip="none" rotWithShape="1">
            <a:gsLst>
              <a:gs pos="0">
                <a:schemeClr val="bg1">
                  <a:alpha val="81000"/>
                </a:schemeClr>
              </a:gs>
              <a:gs pos="60000">
                <a:schemeClr val="bg1">
                  <a:alpha val="31000"/>
                </a:schemeClr>
              </a:gs>
              <a:gs pos="100000">
                <a:schemeClr val="bg1">
                  <a:alpha val="0"/>
                </a:scheme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ate Placeholder 7"/>
          <p:cNvSpPr>
            <a:spLocks noGrp="1"/>
          </p:cNvSpPr>
          <p:nvPr>
            <p:ph type="dt" sz="half" idx="10"/>
          </p:nvPr>
        </p:nvSpPr>
        <p:spPr>
          <a:xfrm>
            <a:off x="9260635" y="6319026"/>
            <a:ext cx="1248747" cy="365125"/>
          </a:xfrm>
        </p:spPr>
        <p:txBody>
          <a:bodyPr/>
          <a:lstStyle/>
          <a:p>
            <a:fld id="{AE988676-7DEC-4C67-8EE4-70BF82C98175}" type="datetime1">
              <a:rPr lang="en-US" smtClean="0"/>
              <a:t>11/13/2019</a:t>
            </a:fld>
            <a:endParaRPr lang="en-US" dirty="0"/>
          </a:p>
        </p:txBody>
      </p:sp>
      <p:sp>
        <p:nvSpPr>
          <p:cNvPr id="14" name="Footer Placeholder 10"/>
          <p:cNvSpPr>
            <a:spLocks noGrp="1"/>
          </p:cNvSpPr>
          <p:nvPr>
            <p:ph type="ftr" sz="quarter" idx="11"/>
          </p:nvPr>
        </p:nvSpPr>
        <p:spPr>
          <a:xfrm>
            <a:off x="3794449" y="6319026"/>
            <a:ext cx="4603102" cy="365125"/>
          </a:xfrm>
        </p:spPr>
        <p:txBody>
          <a:bodyPr/>
          <a:lstStyle/>
          <a:p>
            <a:endParaRPr lang="en-US" dirty="0"/>
          </a:p>
        </p:txBody>
      </p:sp>
      <p:sp>
        <p:nvSpPr>
          <p:cNvPr id="15" name="Slide Number Placeholder 11"/>
          <p:cNvSpPr>
            <a:spLocks noGrp="1"/>
          </p:cNvSpPr>
          <p:nvPr>
            <p:ph type="sldNum" sz="quarter" idx="12"/>
          </p:nvPr>
        </p:nvSpPr>
        <p:spPr>
          <a:xfrm>
            <a:off x="8610601" y="6319026"/>
            <a:ext cx="436984" cy="365125"/>
          </a:xfrm>
        </p:spPr>
        <p:txBody>
          <a:bodyPr/>
          <a:lstStyle/>
          <a:p>
            <a:fld id="{E95093C1-3A22-4FD3-9A2D-0EF7936C6C71}" type="slidenum">
              <a:rPr lang="en-US" smtClean="0"/>
              <a:pPr/>
              <a:t>‹#›</a:t>
            </a:fld>
            <a:endParaRPr lang="en-US" dirty="0"/>
          </a:p>
        </p:txBody>
      </p:sp>
      <p:pic>
        <p:nvPicPr>
          <p:cNvPr id="18" name="Picture 1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67967" y="5543566"/>
            <a:ext cx="2097028" cy="762002"/>
          </a:xfrm>
          <a:prstGeom prst="rect">
            <a:avLst/>
          </a:prstGeom>
        </p:spPr>
      </p:pic>
    </p:spTree>
    <p:extLst>
      <p:ext uri="{BB962C8B-B14F-4D97-AF65-F5344CB8AC3E}">
        <p14:creationId xmlns:p14="http://schemas.microsoft.com/office/powerpoint/2010/main" val="3395851430"/>
      </p:ext>
    </p:extLst>
  </p:cSld>
  <p:clrMapOvr>
    <a:masterClrMapping/>
  </p:clrMapOvr>
  <p:extLst>
    <p:ext uri="{DCECCB84-F9BA-43D5-87BE-67443E8EF086}">
      <p15:sldGuideLst xmlns:p15="http://schemas.microsoft.com/office/powerpoint/2012/main">
        <p15:guide id="1" orient="horz" pos="1512">
          <p15:clr>
            <a:srgbClr val="FBAE40"/>
          </p15:clr>
        </p15:guide>
        <p15:guide id="2" pos="70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Option 6">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713"/>
            <a:ext cx="12192000" cy="6856285"/>
          </a:xfrm>
          <a:prstGeom prst="rect">
            <a:avLst/>
          </a:prstGeom>
        </p:spPr>
      </p:pic>
      <p:sp>
        <p:nvSpPr>
          <p:cNvPr id="16" name="Rectangle 15"/>
          <p:cNvSpPr/>
          <p:nvPr userDrawn="1"/>
        </p:nvSpPr>
        <p:spPr>
          <a:xfrm flipH="1">
            <a:off x="10509382" y="0"/>
            <a:ext cx="1683040" cy="6858000"/>
          </a:xfrm>
          <a:prstGeom prst="rect">
            <a:avLst/>
          </a:prstGeom>
          <a:gradFill flip="none" rotWithShape="1">
            <a:gsLst>
              <a:gs pos="0">
                <a:schemeClr val="bg1">
                  <a:alpha val="81000"/>
                </a:schemeClr>
              </a:gs>
              <a:gs pos="60000">
                <a:schemeClr val="bg1">
                  <a:alpha val="31000"/>
                </a:schemeClr>
              </a:gs>
              <a:gs pos="100000">
                <a:schemeClr val="bg1">
                  <a:alpha val="0"/>
                </a:scheme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p:cNvSpPr>
            <a:spLocks noGrp="1"/>
          </p:cNvSpPr>
          <p:nvPr>
            <p:ph type="subTitle" idx="1"/>
          </p:nvPr>
        </p:nvSpPr>
        <p:spPr>
          <a:xfrm>
            <a:off x="422226" y="1371600"/>
            <a:ext cx="7449927" cy="1019390"/>
          </a:xfrm>
        </p:spPr>
        <p:txBody>
          <a:bodyPr>
            <a:normAutofit/>
          </a:bodyPr>
          <a:lstStyle>
            <a:lvl1pPr marL="0" indent="0" algn="l">
              <a:buNone/>
              <a:defRPr sz="16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Title 7"/>
          <p:cNvSpPr>
            <a:spLocks noGrp="1"/>
          </p:cNvSpPr>
          <p:nvPr>
            <p:ph type="title"/>
          </p:nvPr>
        </p:nvSpPr>
        <p:spPr>
          <a:xfrm>
            <a:off x="422226" y="305135"/>
            <a:ext cx="7449927" cy="879853"/>
          </a:xfrm>
        </p:spPr>
        <p:txBody>
          <a:bodyPr/>
          <a:lstStyle>
            <a:lvl1pPr>
              <a:defRPr b="1"/>
            </a:lvl1pPr>
          </a:lstStyle>
          <a:p>
            <a:r>
              <a:rPr lang="en-US" dirty="0"/>
              <a:t>Click to edit Master title style</a:t>
            </a:r>
          </a:p>
        </p:txBody>
      </p:sp>
      <p:sp>
        <p:nvSpPr>
          <p:cNvPr id="12" name="Date Placeholder 7"/>
          <p:cNvSpPr>
            <a:spLocks noGrp="1"/>
          </p:cNvSpPr>
          <p:nvPr>
            <p:ph type="dt" sz="half" idx="10"/>
          </p:nvPr>
        </p:nvSpPr>
        <p:spPr>
          <a:xfrm>
            <a:off x="9260635" y="6319026"/>
            <a:ext cx="1248747" cy="365125"/>
          </a:xfrm>
        </p:spPr>
        <p:txBody>
          <a:bodyPr/>
          <a:lstStyle/>
          <a:p>
            <a:fld id="{AE988676-7DEC-4C67-8EE4-70BF82C98175}" type="datetime1">
              <a:rPr lang="en-US" smtClean="0"/>
              <a:t>11/13/2019</a:t>
            </a:fld>
            <a:endParaRPr lang="en-US" dirty="0"/>
          </a:p>
        </p:txBody>
      </p:sp>
      <p:sp>
        <p:nvSpPr>
          <p:cNvPr id="13" name="Footer Placeholder 10"/>
          <p:cNvSpPr>
            <a:spLocks noGrp="1"/>
          </p:cNvSpPr>
          <p:nvPr>
            <p:ph type="ftr" sz="quarter" idx="11"/>
          </p:nvPr>
        </p:nvSpPr>
        <p:spPr>
          <a:xfrm>
            <a:off x="3794449" y="6319026"/>
            <a:ext cx="4603102" cy="365125"/>
          </a:xfrm>
        </p:spPr>
        <p:txBody>
          <a:bodyPr/>
          <a:lstStyle/>
          <a:p>
            <a:endParaRPr lang="en-US" dirty="0"/>
          </a:p>
        </p:txBody>
      </p:sp>
      <p:sp>
        <p:nvSpPr>
          <p:cNvPr id="14" name="Slide Number Placeholder 11"/>
          <p:cNvSpPr>
            <a:spLocks noGrp="1"/>
          </p:cNvSpPr>
          <p:nvPr>
            <p:ph type="sldNum" sz="quarter" idx="12"/>
          </p:nvPr>
        </p:nvSpPr>
        <p:spPr>
          <a:xfrm>
            <a:off x="8610601" y="6319026"/>
            <a:ext cx="436984" cy="365125"/>
          </a:xfrm>
        </p:spPr>
        <p:txBody>
          <a:bodyPr/>
          <a:lstStyle/>
          <a:p>
            <a:fld id="{E95093C1-3A22-4FD3-9A2D-0EF7936C6C71}" type="slidenum">
              <a:rPr lang="en-US" smtClean="0"/>
              <a:pPr/>
              <a:t>‹#›</a:t>
            </a:fld>
            <a:endParaRPr lang="en-US" dirty="0"/>
          </a:p>
        </p:txBody>
      </p:sp>
      <p:pic>
        <p:nvPicPr>
          <p:cNvPr id="15" name="Picture 1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57693" y="5543566"/>
            <a:ext cx="2124460" cy="762002"/>
          </a:xfrm>
          <a:prstGeom prst="rect">
            <a:avLst/>
          </a:prstGeom>
        </p:spPr>
      </p:pic>
    </p:spTree>
    <p:extLst>
      <p:ext uri="{BB962C8B-B14F-4D97-AF65-F5344CB8AC3E}">
        <p14:creationId xmlns:p14="http://schemas.microsoft.com/office/powerpoint/2010/main" val="2282798837"/>
      </p:ext>
    </p:extLst>
  </p:cSld>
  <p:clrMapOvr>
    <a:masterClrMapping/>
  </p:clrMapOvr>
  <p:extLst>
    <p:ext uri="{DCECCB84-F9BA-43D5-87BE-67443E8EF086}">
      <p15:sldGuideLst xmlns:p15="http://schemas.microsoft.com/office/powerpoint/2012/main">
        <p15:guide id="1" orient="horz" pos="1512">
          <p15:clr>
            <a:srgbClr val="FBAE40"/>
          </p15:clr>
        </p15:guide>
        <p15:guide id="2" pos="70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Option 7">
    <p:spTree>
      <p:nvGrpSpPr>
        <p:cNvPr id="1" name=""/>
        <p:cNvGrpSpPr/>
        <p:nvPr/>
      </p:nvGrpSpPr>
      <p:grpSpPr>
        <a:xfrm>
          <a:off x="0" y="0"/>
          <a:ext cx="0" cy="0"/>
          <a:chOff x="0" y="0"/>
          <a:chExt cx="0" cy="0"/>
        </a:xfrm>
      </p:grpSpPr>
      <p:pic>
        <p:nvPicPr>
          <p:cNvPr id="13" name="Picture 12"/>
          <p:cNvPicPr>
            <a:picLocks noChangeAspect="1"/>
          </p:cNvPicPr>
          <p:nvPr userDrawn="1"/>
        </p:nvPicPr>
        <p:blipFill rotWithShape="1">
          <a:blip r:embed="rId2"/>
          <a:srcRect l="406"/>
          <a:stretch/>
        </p:blipFill>
        <p:spPr>
          <a:xfrm>
            <a:off x="0" y="0"/>
            <a:ext cx="12192000" cy="6858000"/>
          </a:xfrm>
          <a:prstGeom prst="rect">
            <a:avLst/>
          </a:prstGeom>
        </p:spPr>
      </p:pic>
      <p:sp>
        <p:nvSpPr>
          <p:cNvPr id="2" name="Rectangle 1"/>
          <p:cNvSpPr/>
          <p:nvPr userDrawn="1"/>
        </p:nvSpPr>
        <p:spPr bwMode="gray">
          <a:xfrm>
            <a:off x="0" y="-2"/>
            <a:ext cx="12192000" cy="12739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p:cNvSpPr>
            <a:spLocks noGrp="1"/>
          </p:cNvSpPr>
          <p:nvPr>
            <p:ph type="subTitle" idx="1"/>
          </p:nvPr>
        </p:nvSpPr>
        <p:spPr>
          <a:xfrm>
            <a:off x="422226" y="1371600"/>
            <a:ext cx="9144000" cy="1019390"/>
          </a:xfrm>
        </p:spPr>
        <p:txBody>
          <a:bodyPr>
            <a:normAutofit/>
          </a:bodyPr>
          <a:lstStyle>
            <a:lvl1pPr marL="0" indent="0" algn="l">
              <a:buNone/>
              <a:defRPr sz="16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Title 7"/>
          <p:cNvSpPr>
            <a:spLocks noGrp="1"/>
          </p:cNvSpPr>
          <p:nvPr>
            <p:ph type="title"/>
          </p:nvPr>
        </p:nvSpPr>
        <p:spPr>
          <a:xfrm>
            <a:off x="422226" y="305135"/>
            <a:ext cx="9144000" cy="879853"/>
          </a:xfrm>
        </p:spPr>
        <p:txBody>
          <a:bodyPr/>
          <a:lstStyle>
            <a:lvl1pPr>
              <a:defRPr b="1"/>
            </a:lvl1pPr>
          </a:lstStyle>
          <a:p>
            <a:r>
              <a:rPr lang="en-US" dirty="0"/>
              <a:t>Click to edit Master title style</a:t>
            </a:r>
          </a:p>
        </p:txBody>
      </p:sp>
      <p:sp>
        <p:nvSpPr>
          <p:cNvPr id="17" name="Date Placeholder 7"/>
          <p:cNvSpPr>
            <a:spLocks noGrp="1"/>
          </p:cNvSpPr>
          <p:nvPr>
            <p:ph type="dt" sz="half" idx="10"/>
          </p:nvPr>
        </p:nvSpPr>
        <p:spPr>
          <a:xfrm>
            <a:off x="9260635" y="6319026"/>
            <a:ext cx="1248747" cy="365125"/>
          </a:xfrm>
        </p:spPr>
        <p:txBody>
          <a:bodyPr/>
          <a:lstStyle/>
          <a:p>
            <a:fld id="{AE988676-7DEC-4C67-8EE4-70BF82C98175}" type="datetime1">
              <a:rPr lang="en-US" smtClean="0"/>
              <a:t>11/13/2019</a:t>
            </a:fld>
            <a:endParaRPr lang="en-US" dirty="0"/>
          </a:p>
        </p:txBody>
      </p:sp>
      <p:sp>
        <p:nvSpPr>
          <p:cNvPr id="18" name="Footer Placeholder 10"/>
          <p:cNvSpPr>
            <a:spLocks noGrp="1"/>
          </p:cNvSpPr>
          <p:nvPr>
            <p:ph type="ftr" sz="quarter" idx="11"/>
          </p:nvPr>
        </p:nvSpPr>
        <p:spPr>
          <a:xfrm>
            <a:off x="3794449" y="6319026"/>
            <a:ext cx="4603102" cy="365125"/>
          </a:xfrm>
        </p:spPr>
        <p:txBody>
          <a:bodyPr/>
          <a:lstStyle/>
          <a:p>
            <a:endParaRPr lang="en-US" dirty="0"/>
          </a:p>
        </p:txBody>
      </p:sp>
      <p:sp>
        <p:nvSpPr>
          <p:cNvPr id="19" name="Slide Number Placeholder 11"/>
          <p:cNvSpPr>
            <a:spLocks noGrp="1"/>
          </p:cNvSpPr>
          <p:nvPr>
            <p:ph type="sldNum" sz="quarter" idx="12"/>
          </p:nvPr>
        </p:nvSpPr>
        <p:spPr>
          <a:xfrm>
            <a:off x="8610601" y="6319026"/>
            <a:ext cx="436984" cy="365125"/>
          </a:xfrm>
        </p:spPr>
        <p:txBody>
          <a:bodyPr/>
          <a:lstStyle/>
          <a:p>
            <a:fld id="{E95093C1-3A22-4FD3-9A2D-0EF7936C6C71}" type="slidenum">
              <a:rPr lang="en-US" smtClean="0"/>
              <a:pPr/>
              <a:t>‹#›</a:t>
            </a:fld>
            <a:endParaRPr lang="en-US" dirty="0"/>
          </a:p>
        </p:txBody>
      </p:sp>
      <p:pic>
        <p:nvPicPr>
          <p:cNvPr id="21" name="Picture 2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57693" y="5543566"/>
            <a:ext cx="2124460" cy="762002"/>
          </a:xfrm>
          <a:prstGeom prst="rect">
            <a:avLst/>
          </a:prstGeom>
        </p:spPr>
      </p:pic>
    </p:spTree>
    <p:extLst>
      <p:ext uri="{BB962C8B-B14F-4D97-AF65-F5344CB8AC3E}">
        <p14:creationId xmlns:p14="http://schemas.microsoft.com/office/powerpoint/2010/main" val="101316211"/>
      </p:ext>
    </p:extLst>
  </p:cSld>
  <p:clrMapOvr>
    <a:masterClrMapping/>
  </p:clrMapOvr>
  <p:extLst>
    <p:ext uri="{DCECCB84-F9BA-43D5-87BE-67443E8EF086}">
      <p15:sldGuideLst xmlns:p15="http://schemas.microsoft.com/office/powerpoint/2012/main">
        <p15:guide id="1" orient="horz" pos="1512">
          <p15:clr>
            <a:srgbClr val="FBAE40"/>
          </p15:clr>
        </p15:guide>
        <p15:guide id="2" pos="70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bwMode="gray">
          <a:xfrm>
            <a:off x="422226" y="1371600"/>
            <a:ext cx="9144000" cy="1019390"/>
          </a:xfrm>
        </p:spPr>
        <p:txBody>
          <a:bodyPr>
            <a:normAutofit/>
          </a:bodyPr>
          <a:lstStyle>
            <a:lvl1pPr marL="0" indent="0" algn="l">
              <a:buNone/>
              <a:defRPr sz="16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7693" y="5543566"/>
            <a:ext cx="2124460" cy="762002"/>
          </a:xfrm>
          <a:prstGeom prst="rect">
            <a:avLst/>
          </a:prstGeom>
        </p:spPr>
      </p:pic>
      <p:sp>
        <p:nvSpPr>
          <p:cNvPr id="2" name="Title 1"/>
          <p:cNvSpPr>
            <a:spLocks noGrp="1"/>
          </p:cNvSpPr>
          <p:nvPr>
            <p:ph type="title"/>
          </p:nvPr>
        </p:nvSpPr>
        <p:spPr>
          <a:xfrm>
            <a:off x="422226" y="305135"/>
            <a:ext cx="9144000" cy="879853"/>
          </a:xfrm>
        </p:spPr>
        <p:txBody>
          <a:bodyPr/>
          <a:lstStyle>
            <a:lvl1pPr>
              <a:defRPr b="1"/>
            </a:lvl1pPr>
          </a:lstStyle>
          <a:p>
            <a:r>
              <a:rPr lang="en-US" dirty="0"/>
              <a:t>Click to edit Master title style</a:t>
            </a:r>
          </a:p>
        </p:txBody>
      </p:sp>
      <p:sp>
        <p:nvSpPr>
          <p:cNvPr id="8" name="Date Placeholder 7"/>
          <p:cNvSpPr>
            <a:spLocks noGrp="1"/>
          </p:cNvSpPr>
          <p:nvPr>
            <p:ph type="dt" sz="half" idx="10"/>
          </p:nvPr>
        </p:nvSpPr>
        <p:spPr>
          <a:xfrm>
            <a:off x="9260635" y="6319026"/>
            <a:ext cx="1248747" cy="365125"/>
          </a:xfrm>
        </p:spPr>
        <p:txBody>
          <a:bodyPr/>
          <a:lstStyle/>
          <a:p>
            <a:fld id="{AE988676-7DEC-4C67-8EE4-70BF82C98175}" type="datetime1">
              <a:rPr lang="en-US" smtClean="0"/>
              <a:t>11/13/2019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a:xfrm>
            <a:off x="8610601" y="6319026"/>
            <a:ext cx="436984" cy="365125"/>
          </a:xfrm>
        </p:spPr>
        <p:txBody>
          <a:bodyPr/>
          <a:lstStyle/>
          <a:p>
            <a:fld id="{E95093C1-3A22-4FD3-9A2D-0EF7936C6C71}" type="slidenum">
              <a:rPr lang="en-US" smtClean="0"/>
              <a:pPr/>
              <a:t>‹#›</a:t>
            </a:fld>
            <a:endParaRPr lang="en-US" dirty="0"/>
          </a:p>
        </p:txBody>
      </p:sp>
    </p:spTree>
    <p:extLst>
      <p:ext uri="{BB962C8B-B14F-4D97-AF65-F5344CB8AC3E}">
        <p14:creationId xmlns:p14="http://schemas.microsoft.com/office/powerpoint/2010/main" val="321656284"/>
      </p:ext>
    </p:extLst>
  </p:cSld>
  <p:clrMapOvr>
    <a:masterClrMapping/>
  </p:clrMapOvr>
  <p:extLst>
    <p:ext uri="{DCECCB84-F9BA-43D5-87BE-67443E8EF086}">
      <p15:sldGuideLst xmlns:p15="http://schemas.microsoft.com/office/powerpoint/2012/main">
        <p15:guide id="1" orient="horz" pos="1512" userDrawn="1">
          <p15:clr>
            <a:srgbClr val="FBAE40"/>
          </p15:clr>
        </p15:guide>
        <p15:guide id="2" pos="708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secHead" preserve="1">
  <p:cSld name="Section Header Option 1">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t="57367" b="833"/>
          <a:stretch/>
        </p:blipFill>
        <p:spPr>
          <a:xfrm>
            <a:off x="0" y="0"/>
            <a:ext cx="12192000" cy="6858000"/>
          </a:xfrm>
          <a:prstGeom prst="rect">
            <a:avLst/>
          </a:prstGeom>
        </p:spPr>
      </p:pic>
      <p:sp>
        <p:nvSpPr>
          <p:cNvPr id="2" name="Title 1"/>
          <p:cNvSpPr>
            <a:spLocks noGrp="1"/>
          </p:cNvSpPr>
          <p:nvPr>
            <p:ph type="title"/>
          </p:nvPr>
        </p:nvSpPr>
        <p:spPr>
          <a:xfrm>
            <a:off x="594106" y="1024128"/>
            <a:ext cx="4801983" cy="1124331"/>
          </a:xfrm>
        </p:spPr>
        <p:txBody>
          <a:bodyPr anchor="b">
            <a:normAutofit/>
          </a:bodyPr>
          <a:lstStyle>
            <a:lvl1pPr>
              <a:defRPr sz="2800"/>
            </a:lvl1pPr>
          </a:lstStyle>
          <a:p>
            <a:r>
              <a:rPr lang="en-US" dirty="0"/>
              <a:t>Click to edit Master title style</a:t>
            </a:r>
          </a:p>
        </p:txBody>
      </p:sp>
      <p:sp>
        <p:nvSpPr>
          <p:cNvPr id="3" name="Text Placeholder 2"/>
          <p:cNvSpPr>
            <a:spLocks noGrp="1"/>
          </p:cNvSpPr>
          <p:nvPr>
            <p:ph type="body" idx="1"/>
          </p:nvPr>
        </p:nvSpPr>
        <p:spPr>
          <a:xfrm>
            <a:off x="594106" y="2532602"/>
            <a:ext cx="4801983" cy="1500187"/>
          </a:xfrm>
        </p:spPr>
        <p:txBody>
          <a:bodyPr>
            <a:normAutofit/>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a:xfrm>
            <a:off x="594106" y="6319026"/>
            <a:ext cx="1248747" cy="365125"/>
          </a:xfrm>
        </p:spPr>
        <p:txBody>
          <a:bodyPr/>
          <a:lstStyle/>
          <a:p>
            <a:fld id="{D1EDED9D-9431-450F-AF86-0908BD3A004F}" type="datetime1">
              <a:rPr lang="en-US" smtClean="0"/>
              <a:t>11/13/2019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5093C1-3A22-4FD3-9A2D-0EF7936C6C71}" type="slidenum">
              <a:rPr lang="en-US" smtClean="0"/>
              <a:t>‹#›</a:t>
            </a:fld>
            <a:endParaRPr lang="en-US" dirty="0"/>
          </a:p>
        </p:txBody>
      </p:sp>
    </p:spTree>
    <p:extLst>
      <p:ext uri="{BB962C8B-B14F-4D97-AF65-F5344CB8AC3E}">
        <p14:creationId xmlns:p14="http://schemas.microsoft.com/office/powerpoint/2010/main" val="374616408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22226" y="305135"/>
            <a:ext cx="9510245" cy="87985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bwMode="gray">
          <a:xfrm>
            <a:off x="422226" y="1452286"/>
            <a:ext cx="9510245" cy="453141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2332652" y="6319026"/>
            <a:ext cx="1248747" cy="365125"/>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fld id="{AE988676-7DEC-4C67-8EE4-70BF82C98175}" type="datetime1">
              <a:rPr lang="en-US" smtClean="0"/>
              <a:t>11/13/2019</a:t>
            </a:fld>
            <a:endParaRPr lang="en-US" dirty="0"/>
          </a:p>
        </p:txBody>
      </p:sp>
      <p:sp>
        <p:nvSpPr>
          <p:cNvPr id="5" name="Footer Placeholder 4"/>
          <p:cNvSpPr>
            <a:spLocks noGrp="1"/>
          </p:cNvSpPr>
          <p:nvPr>
            <p:ph type="ftr" sz="quarter" idx="3"/>
          </p:nvPr>
        </p:nvSpPr>
        <p:spPr>
          <a:xfrm>
            <a:off x="3794449" y="6319026"/>
            <a:ext cx="4603102" cy="365125"/>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11560627" y="6319026"/>
            <a:ext cx="436984" cy="365125"/>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fld id="{E95093C1-3A22-4FD3-9A2D-0EF7936C6C71}" type="slidenum">
              <a:rPr lang="en-US" smtClean="0"/>
              <a:pPr/>
              <a:t>‹#›</a:t>
            </a:fld>
            <a:endParaRPr lang="en-US" dirty="0"/>
          </a:p>
        </p:txBody>
      </p:sp>
      <p:cxnSp>
        <p:nvCxnSpPr>
          <p:cNvPr id="9" name="Straight Connector 8"/>
          <p:cNvCxnSpPr/>
          <p:nvPr userDrawn="1"/>
        </p:nvCxnSpPr>
        <p:spPr>
          <a:xfrm>
            <a:off x="11432983" y="6354231"/>
            <a:ext cx="0" cy="222378"/>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422225" y="6106986"/>
            <a:ext cx="1478620" cy="530352"/>
          </a:xfrm>
          <a:prstGeom prst="rect">
            <a:avLst/>
          </a:prstGeom>
        </p:spPr>
      </p:pic>
    </p:spTree>
    <p:extLst>
      <p:ext uri="{BB962C8B-B14F-4D97-AF65-F5344CB8AC3E}">
        <p14:creationId xmlns:p14="http://schemas.microsoft.com/office/powerpoint/2010/main" val="529282817"/>
      </p:ext>
    </p:extLst>
  </p:cSld>
  <p:clrMap bg1="lt1" tx1="dk1" bg2="lt2" tx2="dk2" accent1="accent1" accent2="accent2" accent3="accent3" accent4="accent4" accent5="accent5" accent6="accent6" hlink="hlink" folHlink="folHlink"/>
  <p:sldLayoutIdLst>
    <p:sldLayoutId id="2147483660" r:id="rId1"/>
    <p:sldLayoutId id="2147483658" r:id="rId2"/>
    <p:sldLayoutId id="2147483661" r:id="rId3"/>
    <p:sldLayoutId id="2147483659" r:id="rId4"/>
    <p:sldLayoutId id="2147483669" r:id="rId5"/>
    <p:sldLayoutId id="2147483667" r:id="rId6"/>
    <p:sldLayoutId id="2147483668" r:id="rId7"/>
    <p:sldLayoutId id="2147483649" r:id="rId8"/>
    <p:sldLayoutId id="2147483663" r:id="rId9"/>
    <p:sldLayoutId id="2147483651" r:id="rId10"/>
    <p:sldLayoutId id="2147483662" r:id="rId11"/>
    <p:sldLayoutId id="2147483666" r:id="rId12"/>
    <p:sldLayoutId id="2147483650" r:id="rId13"/>
    <p:sldLayoutId id="2147483664" r:id="rId14"/>
    <p:sldLayoutId id="2147483665" r:id="rId15"/>
    <p:sldLayoutId id="2147483652" r:id="rId16"/>
    <p:sldLayoutId id="2147483653" r:id="rId17"/>
    <p:sldLayoutId id="2147483654" r:id="rId18"/>
    <p:sldLayoutId id="2147483655" r:id="rId19"/>
  </p:sldLayoutIdLst>
  <p:hf hdr="0" ftr="0" dt="0"/>
  <p:txStyles>
    <p:titleStyle>
      <a:lvl1pPr algn="l" defTabSz="914400" rtl="0" eaLnBrk="1" latinLnBrk="0" hangingPunct="1">
        <a:lnSpc>
          <a:spcPct val="90000"/>
        </a:lnSpc>
        <a:spcBef>
          <a:spcPct val="0"/>
        </a:spcBef>
        <a:buNone/>
        <a:defRPr sz="3200" b="1" kern="1200" cap="all" baseline="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SzPct val="60000"/>
        <a:buFont typeface="Courier New" panose="02070309020205020404" pitchFamily="49" charset="0"/>
        <a:buChar char="o"/>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5.xml"/><Relationship Id="rId5" Type="http://schemas.openxmlformats.org/officeDocument/2006/relationships/hyperlink" Target="https://www150.statcan.gc.ca/t1/tbl1/en/tv.action?pid=3710001101" TargetMode="External"/><Relationship Id="rId4" Type="http://schemas.openxmlformats.org/officeDocument/2006/relationships/hyperlink" Target="https://www.statcan.gc.ca/eng/topics-start/gender_diversity_and_inclusio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hyperlink" Target="http://www23.statcan.gc.ca/imdb/p3VD.pl?Function=getVDStruct&amp;TVD=380372&amp;CVD=380373&amp;CPV=54&amp;CST=01012017&amp;CLV=1&amp;MLV=5" TargetMode="Externa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hyperlink" Target="https://kb.economicmodeling.com/glossary/qcew-quarterly-census-of-employment-and-wages/" TargetMode="Externa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hyperlink" Target="https://www150.statcan.gc.ca/n1/tbl/csv/37100011-eng.zip" TargetMode="External"/><Relationship Id="rId2" Type="http://schemas.openxmlformats.org/officeDocument/2006/relationships/hyperlink" Target="https://www150.statcan.gc.ca/t1/tbl1/en/tv.action?pid=1410002301" TargetMode="External"/><Relationship Id="rId1" Type="http://schemas.openxmlformats.org/officeDocument/2006/relationships/slideLayout" Target="../slideLayouts/slideLayout13.xml"/><Relationship Id="rId4" Type="http://schemas.openxmlformats.org/officeDocument/2006/relationships/hyperlink" Target="https://www150.statcan.gc.ca/n1/tbl/csv/36100449-eng.zip"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22226" y="2682608"/>
            <a:ext cx="9144000" cy="1019390"/>
          </a:xfrm>
        </p:spPr>
        <p:txBody>
          <a:bodyPr/>
          <a:lstStyle/>
          <a:p>
            <a:r>
              <a:rPr lang="en-US" dirty="0"/>
              <a:t>NOVEMBER 13, 2019</a:t>
            </a:r>
            <a:br>
              <a:rPr lang="en-US" dirty="0"/>
            </a:br>
            <a:r>
              <a:rPr lang="en-US" dirty="0"/>
              <a:t>PREPARED BY </a:t>
            </a:r>
            <a:r>
              <a:rPr lang="en-CA" dirty="0"/>
              <a:t>Amir, Andy, Dan, Jenny, Jhenny</a:t>
            </a:r>
          </a:p>
        </p:txBody>
      </p:sp>
      <p:sp>
        <p:nvSpPr>
          <p:cNvPr id="4" name="Title 3"/>
          <p:cNvSpPr>
            <a:spLocks noGrp="1"/>
          </p:cNvSpPr>
          <p:nvPr>
            <p:ph type="title"/>
          </p:nvPr>
        </p:nvSpPr>
        <p:spPr>
          <a:xfrm>
            <a:off x="422225" y="1616143"/>
            <a:ext cx="10594641" cy="879853"/>
          </a:xfrm>
        </p:spPr>
        <p:txBody>
          <a:bodyPr>
            <a:normAutofit fontScale="90000"/>
          </a:bodyPr>
          <a:lstStyle/>
          <a:p>
            <a:r>
              <a:rPr lang="en-CA" dirty="0"/>
              <a:t>CANADA’s LABOUR FORCE: CHANGES &amp; GROWTH OVER 30 YEARS</a:t>
            </a:r>
            <a:endParaRPr lang="en-US" dirty="0"/>
          </a:p>
        </p:txBody>
      </p:sp>
    </p:spTree>
    <p:extLst>
      <p:ext uri="{BB962C8B-B14F-4D97-AF65-F5344CB8AC3E}">
        <p14:creationId xmlns:p14="http://schemas.microsoft.com/office/powerpoint/2010/main" val="24802736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descr="A screenshot of a social media post&#10;&#10;Description automatically generated">
            <a:extLst>
              <a:ext uri="{FF2B5EF4-FFF2-40B4-BE49-F238E27FC236}">
                <a16:creationId xmlns:a16="http://schemas.microsoft.com/office/drawing/2014/main" id="{6F4E59B4-2CA6-4C09-8392-32BFA2B7AC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225" y="5110358"/>
            <a:ext cx="11258201" cy="1583925"/>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8CD6DE48-D122-4765-8C91-4F9412F2E6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258" y="2404320"/>
            <a:ext cx="11184168" cy="1588713"/>
          </a:xfrm>
          <a:prstGeom prst="rect">
            <a:avLst/>
          </a:prstGeom>
        </p:spPr>
      </p:pic>
      <p:sp>
        <p:nvSpPr>
          <p:cNvPr id="3" name="Content Placeholder 2"/>
          <p:cNvSpPr>
            <a:spLocks noGrp="1"/>
          </p:cNvSpPr>
          <p:nvPr>
            <p:ph sz="half" idx="1"/>
          </p:nvPr>
        </p:nvSpPr>
        <p:spPr>
          <a:xfrm>
            <a:off x="496258" y="1147389"/>
            <a:ext cx="11501352" cy="1337652"/>
          </a:xfrm>
        </p:spPr>
        <p:txBody>
          <a:bodyPr>
            <a:noAutofit/>
          </a:bodyPr>
          <a:lstStyle/>
          <a:p>
            <a:r>
              <a:rPr lang="en-US" sz="1500" dirty="0"/>
              <a:t>We examined Industry employment (at a national level) for the industry that achieved the largest gain over the past 30 years (Professional, Scientific, and Technical Services [54]) against the corresponding Industry GDP (at a national Level) under the hypothesis that the two are intuitively related.</a:t>
            </a:r>
          </a:p>
          <a:p>
            <a:pPr lvl="1"/>
            <a:r>
              <a:rPr lang="en-US" sz="1500" dirty="0"/>
              <a:t>Both the employment trend and the GDP trend of the industry increase over the period and appeared to move together across time with a few years around 2008 where GDP declined (recession) to be followed by a dip in employment in 2007, indicating that GDP (economic performance) leads employment – as one would intuitively suspect.</a:t>
            </a:r>
          </a:p>
        </p:txBody>
      </p:sp>
      <p:sp>
        <p:nvSpPr>
          <p:cNvPr id="4" name="Content Placeholder 3"/>
          <p:cNvSpPr>
            <a:spLocks noGrp="1"/>
          </p:cNvSpPr>
          <p:nvPr>
            <p:ph sz="half" idx="2"/>
          </p:nvPr>
        </p:nvSpPr>
        <p:spPr>
          <a:xfrm>
            <a:off x="496257" y="4050533"/>
            <a:ext cx="11501353" cy="1070707"/>
          </a:xfrm>
        </p:spPr>
        <p:txBody>
          <a:bodyPr>
            <a:noAutofit/>
          </a:bodyPr>
          <a:lstStyle/>
          <a:p>
            <a:r>
              <a:rPr lang="en-US" sz="1500" dirty="0"/>
              <a:t>Given the above chart which suggests a relationship between Industry GDP (economic performance ) and Industry Employment Rates, a scatterplot and correlation analysis was undertaken to prove out that relationship.</a:t>
            </a:r>
          </a:p>
          <a:p>
            <a:pPr lvl="1"/>
            <a:r>
              <a:rPr lang="en-US" sz="1500" dirty="0"/>
              <a:t>The scatter plot of Industry employment vs Industry GDP over the 12-year period 2006 to 2012 below clearly shows a linear positive relationship. Correlation analysis run against those series yields a correlation of 0.9791 indicating a strong positive relationship between the two series, validating the intuition that Industry Economic performance and Industry Employment rates are related to each other.</a:t>
            </a:r>
          </a:p>
        </p:txBody>
      </p:sp>
      <p:sp>
        <p:nvSpPr>
          <p:cNvPr id="2" name="Slide Number Placeholder 1"/>
          <p:cNvSpPr>
            <a:spLocks noGrp="1"/>
          </p:cNvSpPr>
          <p:nvPr>
            <p:ph type="sldNum" sz="quarter" idx="12"/>
          </p:nvPr>
        </p:nvSpPr>
        <p:spPr/>
        <p:txBody>
          <a:bodyPr/>
          <a:lstStyle/>
          <a:p>
            <a:fld id="{E95093C1-3A22-4FD3-9A2D-0EF7936C6C71}" type="slidenum">
              <a:rPr lang="en-US" smtClean="0"/>
              <a:pPr/>
              <a:t>10</a:t>
            </a:fld>
            <a:endParaRPr lang="en-US" dirty="0"/>
          </a:p>
        </p:txBody>
      </p:sp>
      <p:sp>
        <p:nvSpPr>
          <p:cNvPr id="18" name="Title 17"/>
          <p:cNvSpPr>
            <a:spLocks noGrp="1"/>
          </p:cNvSpPr>
          <p:nvPr>
            <p:ph type="title"/>
          </p:nvPr>
        </p:nvSpPr>
        <p:spPr/>
        <p:txBody>
          <a:bodyPr>
            <a:normAutofit fontScale="90000"/>
          </a:bodyPr>
          <a:lstStyle/>
          <a:p>
            <a:r>
              <a:rPr lang="en-US" dirty="0"/>
              <a:t>Data Analysis &amp; Insights:</a:t>
            </a:r>
            <a:br>
              <a:rPr lang="en-US" dirty="0"/>
            </a:br>
            <a:r>
              <a:rPr lang="en-US" sz="3100" dirty="0"/>
              <a:t>Industry Employment &amp; GDP Trend</a:t>
            </a:r>
          </a:p>
        </p:txBody>
      </p:sp>
    </p:spTree>
    <p:extLst>
      <p:ext uri="{BB962C8B-B14F-4D97-AF65-F5344CB8AC3E}">
        <p14:creationId xmlns:p14="http://schemas.microsoft.com/office/powerpoint/2010/main" val="4144980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65908" y="1171204"/>
            <a:ext cx="5226342" cy="4608811"/>
          </a:xfrm>
        </p:spPr>
        <p:txBody>
          <a:bodyPr>
            <a:noAutofit/>
          </a:bodyPr>
          <a:lstStyle/>
          <a:p>
            <a:r>
              <a:rPr lang="en-US" sz="1400" dirty="0"/>
              <a:t>We examined Stats Canada Post Secondary Student Enrolment information at a national level for the technology careers versus the institution type &amp; Gender Participation  with the objective to understand the job demand versus enrolment numbers.</a:t>
            </a:r>
          </a:p>
          <a:p>
            <a:pPr lvl="1"/>
            <a:r>
              <a:rPr lang="en-US" sz="1400" b="1" dirty="0"/>
              <a:t>University versus College</a:t>
            </a:r>
          </a:p>
          <a:p>
            <a:pPr lvl="1"/>
            <a:r>
              <a:rPr lang="en-US" sz="1400" dirty="0"/>
              <a:t>In 2016, 22.4% of Canadians aged 25 to 64 had a college diploma, 3.1% had a university certificate below bachelor's degree and 28.5% had a bachelor's degree or higher, adding up to 54.0% of Canadians aged 25 to 64 with either college or university qualifications.</a:t>
            </a:r>
          </a:p>
          <a:p>
            <a:pPr lvl="1"/>
            <a:r>
              <a:rPr lang="en-US" sz="1400" dirty="0"/>
              <a:t>Chart 1 illustrates the steady increase of student enrolment in higher level education institutions with a trend upwards on both colleges and universities, with the exception of 2008-10 due financial crisis that year. </a:t>
            </a:r>
          </a:p>
          <a:p>
            <a:pPr lvl="1"/>
            <a:r>
              <a:rPr lang="en-US" sz="1400" b="1" dirty="0"/>
              <a:t>Gender Participation</a:t>
            </a:r>
          </a:p>
          <a:p>
            <a:pPr lvl="1"/>
            <a:r>
              <a:rPr lang="en-US" sz="1400" dirty="0"/>
              <a:t>The tech industry has a significant disparity in gender as shown in chart 2,  engineering and computer science have remained largely male fields of study at universities in Canada.</a:t>
            </a:r>
          </a:p>
          <a:p>
            <a:pPr lvl="1"/>
            <a:r>
              <a:rPr lang="en-US" sz="1400" dirty="0"/>
              <a:t>The top 10 Canadian information and communications technology companies (ICT) have an average of 16.5 per cent female representation versus the 26% of the enrolment participation in 2017.</a:t>
            </a:r>
          </a:p>
          <a:p>
            <a:pPr lvl="1"/>
            <a:endParaRPr lang="en-US" sz="1400" dirty="0"/>
          </a:p>
          <a:p>
            <a:pPr lvl="1"/>
            <a:endParaRPr lang="en-US" sz="1400" dirty="0"/>
          </a:p>
        </p:txBody>
      </p:sp>
      <p:sp>
        <p:nvSpPr>
          <p:cNvPr id="2" name="Slide Number Placeholder 1"/>
          <p:cNvSpPr>
            <a:spLocks noGrp="1"/>
          </p:cNvSpPr>
          <p:nvPr>
            <p:ph type="sldNum" sz="quarter" idx="12"/>
          </p:nvPr>
        </p:nvSpPr>
        <p:spPr/>
        <p:txBody>
          <a:bodyPr/>
          <a:lstStyle/>
          <a:p>
            <a:fld id="{E95093C1-3A22-4FD3-9A2D-0EF7936C6C71}" type="slidenum">
              <a:rPr lang="en-US" smtClean="0"/>
              <a:pPr/>
              <a:t>11</a:t>
            </a:fld>
            <a:endParaRPr lang="en-US" dirty="0"/>
          </a:p>
        </p:txBody>
      </p:sp>
      <p:sp>
        <p:nvSpPr>
          <p:cNvPr id="18" name="Title 17"/>
          <p:cNvSpPr>
            <a:spLocks noGrp="1"/>
          </p:cNvSpPr>
          <p:nvPr>
            <p:ph type="title"/>
          </p:nvPr>
        </p:nvSpPr>
        <p:spPr>
          <a:xfrm>
            <a:off x="376096" y="13467"/>
            <a:ext cx="11439807" cy="879853"/>
          </a:xfrm>
        </p:spPr>
        <p:txBody>
          <a:bodyPr>
            <a:normAutofit fontScale="90000"/>
          </a:bodyPr>
          <a:lstStyle/>
          <a:p>
            <a:r>
              <a:rPr lang="en-US" dirty="0"/>
              <a:t>Data Analysis &amp; Insights:</a:t>
            </a:r>
            <a:br>
              <a:rPr lang="en-US" dirty="0"/>
            </a:br>
            <a:r>
              <a:rPr lang="en-US" sz="2200" dirty="0"/>
              <a:t>Mathematics, Computer &amp; Information Sciences University and College Enrollment Trend</a:t>
            </a:r>
            <a:endParaRPr lang="en-US" sz="3100" dirty="0"/>
          </a:p>
        </p:txBody>
      </p:sp>
      <p:grpSp>
        <p:nvGrpSpPr>
          <p:cNvPr id="12" name="Group 11">
            <a:extLst>
              <a:ext uri="{FF2B5EF4-FFF2-40B4-BE49-F238E27FC236}">
                <a16:creationId xmlns:a16="http://schemas.microsoft.com/office/drawing/2014/main" id="{2FD297B0-4B31-4C9A-8A4C-CB3D4926B76D}"/>
              </a:ext>
            </a:extLst>
          </p:cNvPr>
          <p:cNvGrpSpPr/>
          <p:nvPr/>
        </p:nvGrpSpPr>
        <p:grpSpPr>
          <a:xfrm>
            <a:off x="476763" y="1077985"/>
            <a:ext cx="5619237" cy="5060427"/>
            <a:chOff x="503340" y="893320"/>
            <a:chExt cx="4773335" cy="5307422"/>
          </a:xfrm>
        </p:grpSpPr>
        <p:pic>
          <p:nvPicPr>
            <p:cNvPr id="9" name="Picture 8">
              <a:extLst>
                <a:ext uri="{FF2B5EF4-FFF2-40B4-BE49-F238E27FC236}">
                  <a16:creationId xmlns:a16="http://schemas.microsoft.com/office/drawing/2014/main" id="{662F9C79-8821-4ADC-9E82-C922C1298837}"/>
                </a:ext>
              </a:extLst>
            </p:cNvPr>
            <p:cNvPicPr>
              <a:picLocks noChangeAspect="1"/>
            </p:cNvPicPr>
            <p:nvPr/>
          </p:nvPicPr>
          <p:blipFill>
            <a:blip r:embed="rId2"/>
            <a:stretch>
              <a:fillRect/>
            </a:stretch>
          </p:blipFill>
          <p:spPr>
            <a:xfrm>
              <a:off x="503340" y="3627719"/>
              <a:ext cx="4773335" cy="2573023"/>
            </a:xfrm>
            <a:prstGeom prst="rect">
              <a:avLst/>
            </a:prstGeom>
            <a:ln>
              <a:noFill/>
            </a:ln>
          </p:spPr>
        </p:pic>
        <p:pic>
          <p:nvPicPr>
            <p:cNvPr id="11" name="Picture 10">
              <a:extLst>
                <a:ext uri="{FF2B5EF4-FFF2-40B4-BE49-F238E27FC236}">
                  <a16:creationId xmlns:a16="http://schemas.microsoft.com/office/drawing/2014/main" id="{F79836FF-79B5-4E28-828A-319219CEA143}"/>
                </a:ext>
              </a:extLst>
            </p:cNvPr>
            <p:cNvPicPr>
              <a:picLocks noChangeAspect="1"/>
            </p:cNvPicPr>
            <p:nvPr/>
          </p:nvPicPr>
          <p:blipFill>
            <a:blip r:embed="rId3"/>
            <a:stretch>
              <a:fillRect/>
            </a:stretch>
          </p:blipFill>
          <p:spPr>
            <a:xfrm>
              <a:off x="503340" y="893320"/>
              <a:ext cx="4773334" cy="2599005"/>
            </a:xfrm>
            <a:prstGeom prst="rect">
              <a:avLst/>
            </a:prstGeom>
            <a:ln>
              <a:noFill/>
            </a:ln>
          </p:spPr>
        </p:pic>
      </p:grpSp>
      <p:sp>
        <p:nvSpPr>
          <p:cNvPr id="15" name="Content Placeholder 2">
            <a:extLst>
              <a:ext uri="{FF2B5EF4-FFF2-40B4-BE49-F238E27FC236}">
                <a16:creationId xmlns:a16="http://schemas.microsoft.com/office/drawing/2014/main" id="{59C61F84-6081-4507-856B-0A5AEFE97658}"/>
              </a:ext>
            </a:extLst>
          </p:cNvPr>
          <p:cNvSpPr txBox="1">
            <a:spLocks/>
          </p:cNvSpPr>
          <p:nvPr/>
        </p:nvSpPr>
        <p:spPr bwMode="gray">
          <a:xfrm>
            <a:off x="6409189" y="5780015"/>
            <a:ext cx="4906859" cy="35839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800"/>
              </a:spcBef>
              <a:buFont typeface="Arial" panose="020B0604020202020204" pitchFamily="34" charset="0"/>
              <a:buNone/>
              <a:defRPr sz="2000" b="1" kern="1200">
                <a:solidFill>
                  <a:schemeClr val="tx2"/>
                </a:solidFill>
                <a:latin typeface="+mj-lt"/>
                <a:ea typeface="+mn-ea"/>
                <a:cs typeface="+mn-cs"/>
              </a:defRPr>
            </a:lvl1pPr>
            <a:lvl2pPr marL="0" indent="0" algn="l" defTabSz="914400" rtl="0" eaLnBrk="1" latinLnBrk="0" hangingPunct="1">
              <a:lnSpc>
                <a:spcPct val="90000"/>
              </a:lnSpc>
              <a:spcBef>
                <a:spcPts val="500"/>
              </a:spcBef>
              <a:buSzPct val="60000"/>
              <a:buFont typeface="Courier New" panose="02070309020205020404" pitchFamily="49"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800" dirty="0"/>
              <a:t>Sources : </a:t>
            </a:r>
            <a:r>
              <a:rPr lang="en-CA" sz="800" dirty="0">
                <a:hlinkClick r:id="rId4"/>
              </a:rPr>
              <a:t>https://www.statcan.gc.ca/eng/topics-start/gender_diversity_and_inclusion</a:t>
            </a:r>
            <a:endParaRPr lang="en-CA" sz="800" dirty="0"/>
          </a:p>
          <a:p>
            <a:pPr lvl="1"/>
            <a:r>
              <a:rPr lang="en-US" sz="800" dirty="0"/>
              <a:t>Statistics Canada.  </a:t>
            </a:r>
            <a:r>
              <a:rPr lang="en-US" sz="800" u="sng" dirty="0">
                <a:hlinkClick r:id="rId5"/>
              </a:rPr>
              <a:t>Table  37-10-0011-01   Postsecondary enrolments, by program type, credential type, Classification of Instructional Programs, Primary Grouping (CIP_PG), registration status and sex</a:t>
            </a:r>
            <a:endParaRPr lang="en-US" sz="800" dirty="0"/>
          </a:p>
        </p:txBody>
      </p:sp>
    </p:spTree>
    <p:extLst>
      <p:ext uri="{BB962C8B-B14F-4D97-AF65-F5344CB8AC3E}">
        <p14:creationId xmlns:p14="http://schemas.microsoft.com/office/powerpoint/2010/main" val="17998363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b="0" dirty="0"/>
              <a:t>Discussion</a:t>
            </a:r>
          </a:p>
        </p:txBody>
      </p:sp>
      <p:sp>
        <p:nvSpPr>
          <p:cNvPr id="5" name="Content Placeholder 4"/>
          <p:cNvSpPr>
            <a:spLocks noGrp="1"/>
          </p:cNvSpPr>
          <p:nvPr>
            <p:ph idx="1"/>
          </p:nvPr>
        </p:nvSpPr>
        <p:spPr>
          <a:xfrm>
            <a:off x="422227" y="1452286"/>
            <a:ext cx="10649726" cy="4531410"/>
          </a:xfrm>
        </p:spPr>
        <p:txBody>
          <a:bodyPr/>
          <a:lstStyle/>
          <a:p>
            <a:pPr marL="0" indent="0">
              <a:buNone/>
            </a:pPr>
            <a:r>
              <a:rPr lang="en-CA" b="1" dirty="0"/>
              <a:t>Findings: </a:t>
            </a:r>
          </a:p>
          <a:p>
            <a:pPr marL="285750" indent="-285750"/>
            <a:r>
              <a:rPr lang="en-CA" dirty="0"/>
              <a:t>Not able to answer the initial question due to data acquisition issues. </a:t>
            </a:r>
          </a:p>
          <a:p>
            <a:pPr marL="285750" indent="-285750">
              <a:lnSpc>
                <a:spcPct val="100000"/>
              </a:lnSpc>
              <a:spcBef>
                <a:spcPts val="600"/>
              </a:spcBef>
            </a:pPr>
            <a:r>
              <a:rPr lang="en-US" dirty="0"/>
              <a:t>Winners: Services based industries especially in STEM and Finance industries.</a:t>
            </a:r>
          </a:p>
          <a:p>
            <a:pPr marL="285750" indent="-285750">
              <a:lnSpc>
                <a:spcPct val="100000"/>
              </a:lnSpc>
              <a:spcBef>
                <a:spcPts val="0"/>
              </a:spcBef>
            </a:pPr>
            <a:r>
              <a:rPr lang="en-US" dirty="0"/>
              <a:t>Losers: Agriculture and Resource based industries.</a:t>
            </a:r>
          </a:p>
          <a:p>
            <a:pPr marL="285750" indent="-285750">
              <a:lnSpc>
                <a:spcPct val="100000"/>
              </a:lnSpc>
              <a:spcBef>
                <a:spcPts val="0"/>
              </a:spcBef>
            </a:pPr>
            <a:r>
              <a:rPr lang="en-US" dirty="0"/>
              <a:t>The above observations show the shift toward a more knowledge and services-based economy.</a:t>
            </a:r>
          </a:p>
          <a:p>
            <a:pPr marL="285750" indent="-285750">
              <a:lnSpc>
                <a:spcPct val="100000"/>
              </a:lnSpc>
              <a:spcBef>
                <a:spcPts val="0"/>
              </a:spcBef>
            </a:pPr>
            <a:r>
              <a:rPr lang="en-US" dirty="0"/>
              <a:t>Growth rate stronger for males employed </a:t>
            </a:r>
          </a:p>
          <a:p>
            <a:pPr marL="285750" indent="-285750">
              <a:lnSpc>
                <a:spcPct val="100000"/>
              </a:lnSpc>
              <a:spcBef>
                <a:spcPts val="0"/>
              </a:spcBef>
            </a:pPr>
            <a:r>
              <a:rPr lang="en-US" dirty="0"/>
              <a:t>The tech industry has a significant disparity in gender,  engineering and computer science have remained largely male fields of study at universities in Canada.</a:t>
            </a:r>
          </a:p>
          <a:p>
            <a:pPr marL="285750" indent="-285750">
              <a:lnSpc>
                <a:spcPct val="100000"/>
              </a:lnSpc>
              <a:spcBef>
                <a:spcPts val="0"/>
              </a:spcBef>
            </a:pPr>
            <a:r>
              <a:rPr lang="en-US" dirty="0"/>
              <a:t>Growth rate were higher where provinces with more industries and population.</a:t>
            </a:r>
          </a:p>
          <a:p>
            <a:pPr marL="285750" indent="-285750">
              <a:lnSpc>
                <a:spcPct val="100000"/>
              </a:lnSpc>
              <a:spcBef>
                <a:spcPts val="0"/>
              </a:spcBef>
            </a:pPr>
            <a:r>
              <a:rPr lang="en-US" dirty="0"/>
              <a:t>Industry GDP (economics) and Industry employment highly correlated with GDP leading employment.</a:t>
            </a:r>
          </a:p>
          <a:p>
            <a:endParaRPr lang="en-CA" dirty="0"/>
          </a:p>
        </p:txBody>
      </p:sp>
      <p:sp>
        <p:nvSpPr>
          <p:cNvPr id="2" name="Slide Number Placeholder 1"/>
          <p:cNvSpPr>
            <a:spLocks noGrp="1"/>
          </p:cNvSpPr>
          <p:nvPr>
            <p:ph type="sldNum" sz="quarter" idx="12"/>
          </p:nvPr>
        </p:nvSpPr>
        <p:spPr/>
        <p:txBody>
          <a:bodyPr/>
          <a:lstStyle/>
          <a:p>
            <a:fld id="{E95093C1-3A22-4FD3-9A2D-0EF7936C6C71}" type="slidenum">
              <a:rPr lang="en-US" smtClean="0"/>
              <a:pPr/>
              <a:t>12</a:t>
            </a:fld>
            <a:endParaRPr lang="en-US" dirty="0"/>
          </a:p>
        </p:txBody>
      </p:sp>
    </p:spTree>
    <p:extLst>
      <p:ext uri="{BB962C8B-B14F-4D97-AF65-F5344CB8AC3E}">
        <p14:creationId xmlns:p14="http://schemas.microsoft.com/office/powerpoint/2010/main" val="3802582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22227" y="316152"/>
            <a:ext cx="9510245" cy="879853"/>
          </a:xfrm>
        </p:spPr>
        <p:txBody>
          <a:bodyPr/>
          <a:lstStyle/>
          <a:p>
            <a:r>
              <a:rPr lang="en-CA" b="0" dirty="0"/>
              <a:t>Post Mortem</a:t>
            </a:r>
          </a:p>
        </p:txBody>
      </p:sp>
      <p:sp>
        <p:nvSpPr>
          <p:cNvPr id="5" name="Content Placeholder 4"/>
          <p:cNvSpPr>
            <a:spLocks noGrp="1"/>
          </p:cNvSpPr>
          <p:nvPr>
            <p:ph idx="1"/>
          </p:nvPr>
        </p:nvSpPr>
        <p:spPr>
          <a:xfrm>
            <a:off x="422227" y="1452286"/>
            <a:ext cx="11007773" cy="4531410"/>
          </a:xfrm>
        </p:spPr>
        <p:txBody>
          <a:bodyPr/>
          <a:lstStyle/>
          <a:p>
            <a:r>
              <a:rPr lang="en-CA" dirty="0"/>
              <a:t>Discuss any difficulties that arose, and how you dealt with them:</a:t>
            </a:r>
          </a:p>
          <a:p>
            <a:pPr lvl="1"/>
            <a:r>
              <a:rPr lang="en-CA" dirty="0"/>
              <a:t>Lack of clarity in defining the initial question led to difficulty in sourcing appropriate data for analysis. </a:t>
            </a:r>
          </a:p>
          <a:p>
            <a:pPr lvl="1"/>
            <a:r>
              <a:rPr lang="en-CA" dirty="0"/>
              <a:t>Available datasets were too large to be effectively extracted, cleansed/transformed and analyzed.</a:t>
            </a:r>
          </a:p>
          <a:p>
            <a:pPr lvl="1"/>
            <a:r>
              <a:rPr lang="en-CA" dirty="0"/>
              <a:t>Led to a limiting of the type of analysis and insights that could be drawn from the data set we ended up using.</a:t>
            </a:r>
          </a:p>
          <a:p>
            <a:r>
              <a:rPr lang="en-CA" dirty="0"/>
              <a:t>Discuss any additional questions that came up, but which you didn't have time to answer: What would you research next, if you had two more weeks?</a:t>
            </a:r>
          </a:p>
          <a:p>
            <a:pPr lvl="1"/>
            <a:r>
              <a:rPr lang="en-CA" dirty="0"/>
              <a:t>More time could have been spent to morel clearly define the original question that would allow the acquisition of cleaner more focussed datasets.</a:t>
            </a:r>
          </a:p>
          <a:p>
            <a:pPr lvl="1"/>
            <a:r>
              <a:rPr lang="en-CA" dirty="0"/>
              <a:t>More granular analysis across the different data characteristics.</a:t>
            </a:r>
          </a:p>
          <a:p>
            <a:pPr lvl="2"/>
            <a:r>
              <a:rPr lang="en-CA" dirty="0"/>
              <a:t>I.e. Compare gender, geo, age details for NAICS 54 to that of the other top 4 NAICS labour groupings – further identifying the difference in growth trends.</a:t>
            </a:r>
          </a:p>
          <a:p>
            <a:pPr lvl="1"/>
            <a:r>
              <a:rPr lang="en-CA" dirty="0"/>
              <a:t>Additional data sets could be sourced to build out a more robust set of characteristic factors that could drive deeper correlation analysis.</a:t>
            </a:r>
          </a:p>
          <a:p>
            <a:pPr lvl="2"/>
            <a:r>
              <a:rPr lang="en-CA" dirty="0"/>
              <a:t>I.e. Government incentives (SRED, NC IRAP), Immigration, Venture Capital Investments</a:t>
            </a:r>
          </a:p>
        </p:txBody>
      </p:sp>
      <p:sp>
        <p:nvSpPr>
          <p:cNvPr id="2" name="Slide Number Placeholder 1"/>
          <p:cNvSpPr>
            <a:spLocks noGrp="1"/>
          </p:cNvSpPr>
          <p:nvPr>
            <p:ph type="sldNum" sz="quarter" idx="12"/>
          </p:nvPr>
        </p:nvSpPr>
        <p:spPr/>
        <p:txBody>
          <a:bodyPr/>
          <a:lstStyle/>
          <a:p>
            <a:fld id="{E95093C1-3A22-4FD3-9A2D-0EF7936C6C71}" type="slidenum">
              <a:rPr lang="en-US" smtClean="0"/>
              <a:pPr/>
              <a:t>13</a:t>
            </a:fld>
            <a:endParaRPr lang="en-US" dirty="0"/>
          </a:p>
        </p:txBody>
      </p:sp>
    </p:spTree>
    <p:extLst>
      <p:ext uri="{BB962C8B-B14F-4D97-AF65-F5344CB8AC3E}">
        <p14:creationId xmlns:p14="http://schemas.microsoft.com/office/powerpoint/2010/main" val="2387178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11560627" y="6319026"/>
            <a:ext cx="436984" cy="365125"/>
          </a:xfrm>
        </p:spPr>
        <p:txBody>
          <a:bodyPr/>
          <a:lstStyle/>
          <a:p>
            <a:fld id="{E95093C1-3A22-4FD3-9A2D-0EF7936C6C71}" type="slidenum">
              <a:rPr lang="en-US" smtClean="0"/>
              <a:t>14</a:t>
            </a:fld>
            <a:endParaRPr lang="en-US" dirty="0"/>
          </a:p>
        </p:txBody>
      </p:sp>
      <p:pic>
        <p:nvPicPr>
          <p:cNvPr id="3" name="Picture 2">
            <a:extLst>
              <a:ext uri="{FF2B5EF4-FFF2-40B4-BE49-F238E27FC236}">
                <a16:creationId xmlns:a16="http://schemas.microsoft.com/office/drawing/2014/main" id="{0E3D1B3B-148D-46CB-B1DB-B418AC81F473}"/>
              </a:ext>
            </a:extLst>
          </p:cNvPr>
          <p:cNvPicPr>
            <a:picLocks noChangeAspect="1"/>
          </p:cNvPicPr>
          <p:nvPr/>
        </p:nvPicPr>
        <p:blipFill>
          <a:blip r:embed="rId2"/>
          <a:stretch>
            <a:fillRect/>
          </a:stretch>
        </p:blipFill>
        <p:spPr>
          <a:xfrm>
            <a:off x="5024437" y="2357437"/>
            <a:ext cx="2143125" cy="2143125"/>
          </a:xfrm>
          <a:prstGeom prst="rect">
            <a:avLst/>
          </a:prstGeom>
        </p:spPr>
      </p:pic>
    </p:spTree>
    <p:extLst>
      <p:ext uri="{BB962C8B-B14F-4D97-AF65-F5344CB8AC3E}">
        <p14:creationId xmlns:p14="http://schemas.microsoft.com/office/powerpoint/2010/main" val="5642502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p:txBody>
          <a:bodyPr/>
          <a:lstStyle/>
          <a:p>
            <a:r>
              <a:rPr lang="en-CA" dirty="0"/>
              <a:t>54 - Professional, scientific and technical services</a:t>
            </a:r>
          </a:p>
        </p:txBody>
      </p:sp>
      <p:sp>
        <p:nvSpPr>
          <p:cNvPr id="7" name="Content Placeholder 6"/>
          <p:cNvSpPr>
            <a:spLocks noGrp="1"/>
          </p:cNvSpPr>
          <p:nvPr>
            <p:ph sz="half" idx="2"/>
          </p:nvPr>
        </p:nvSpPr>
        <p:spPr/>
        <p:txBody>
          <a:bodyPr>
            <a:normAutofit fontScale="77500" lnSpcReduction="20000"/>
          </a:bodyPr>
          <a:lstStyle/>
          <a:p>
            <a:r>
              <a:rPr lang="en-CA" dirty="0"/>
              <a:t>This sector comprises establishments primarily engaged in activities in which human capital is the major input. These establishments make available the knowledge and skills of their employees, often on an assignment basis. The individual industries of this sector are defined on the basis of the particular expertise and training of the service provider.</a:t>
            </a:r>
            <a:br>
              <a:rPr lang="en-CA" dirty="0"/>
            </a:br>
            <a:br>
              <a:rPr lang="en-CA" dirty="0"/>
            </a:br>
            <a:r>
              <a:rPr lang="en-CA" dirty="0"/>
              <a:t>The main components of this sector are legal services; accounting, tax preparation, bookkeeping and payroll services; architectural, engineering and related services; specialized design services; computer systems design and related services; management, scientific and technical consulting services; scientific research and development services; and advertising, public relations, and related services.</a:t>
            </a:r>
            <a:br>
              <a:rPr lang="en-CA" dirty="0"/>
            </a:br>
            <a:br>
              <a:rPr lang="en-CA" dirty="0"/>
            </a:br>
            <a:r>
              <a:rPr lang="en-CA" dirty="0"/>
              <a:t>The distinguishing feature of this sector is the fact that most of the industries grouped in it have production processes that are almost wholly dependent on worker skills. In most of these industries, equipment and materials are not of major importance. Thus, the establishments classified in this sector sell expertise. Much of the expertise requires a university or college education, though not in every case.</a:t>
            </a:r>
            <a:br>
              <a:rPr lang="en-CA" dirty="0"/>
            </a:br>
            <a:br>
              <a:rPr lang="en-CA" dirty="0"/>
            </a:br>
            <a:r>
              <a:rPr lang="en-CA" dirty="0"/>
              <a:t>Establishments primarily engaged in providing instruction and training in a wide variety of subjects and those primarily engaged in providing health care by diagnosis and treatment are not included in this sector.</a:t>
            </a:r>
          </a:p>
          <a:p>
            <a:r>
              <a:rPr lang="en-CA" dirty="0">
                <a:hlinkClick r:id="rId2"/>
              </a:rPr>
              <a:t>http://www23.statcan.gc.ca/imdb/p3VD.pl?Function=getVDStruct&amp;TVD=380372&amp;CVD=380373&amp;CPV=54&amp;CST=01012017&amp;CLV=1&amp;MLV=5</a:t>
            </a:r>
            <a:endParaRPr lang="en-CA" dirty="0"/>
          </a:p>
        </p:txBody>
      </p:sp>
      <p:sp>
        <p:nvSpPr>
          <p:cNvPr id="2" name="Slide Number Placeholder 1"/>
          <p:cNvSpPr>
            <a:spLocks noGrp="1"/>
          </p:cNvSpPr>
          <p:nvPr>
            <p:ph type="sldNum" sz="quarter" idx="12"/>
          </p:nvPr>
        </p:nvSpPr>
        <p:spPr/>
        <p:txBody>
          <a:bodyPr/>
          <a:lstStyle/>
          <a:p>
            <a:fld id="{E95093C1-3A22-4FD3-9A2D-0EF7936C6C71}" type="slidenum">
              <a:rPr lang="en-US" smtClean="0"/>
              <a:pPr/>
              <a:t>15</a:t>
            </a:fld>
            <a:endParaRPr lang="en-US" dirty="0"/>
          </a:p>
        </p:txBody>
      </p:sp>
      <p:sp>
        <p:nvSpPr>
          <p:cNvPr id="5" name="Title 4"/>
          <p:cNvSpPr>
            <a:spLocks noGrp="1"/>
          </p:cNvSpPr>
          <p:nvPr>
            <p:ph type="title"/>
          </p:nvPr>
        </p:nvSpPr>
        <p:spPr/>
        <p:txBody>
          <a:bodyPr/>
          <a:lstStyle/>
          <a:p>
            <a:r>
              <a:rPr lang="en-US" dirty="0"/>
              <a:t>REFERENCE</a:t>
            </a:r>
          </a:p>
        </p:txBody>
      </p:sp>
    </p:spTree>
    <p:extLst>
      <p:ext uri="{BB962C8B-B14F-4D97-AF65-F5344CB8AC3E}">
        <p14:creationId xmlns:p14="http://schemas.microsoft.com/office/powerpoint/2010/main" val="563633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p:txBody>
          <a:bodyPr/>
          <a:lstStyle/>
          <a:p>
            <a:r>
              <a:rPr lang="en-CA" dirty="0"/>
              <a:t>Unclassified Industry</a:t>
            </a:r>
          </a:p>
        </p:txBody>
      </p:sp>
      <p:sp>
        <p:nvSpPr>
          <p:cNvPr id="7" name="Content Placeholder 6"/>
          <p:cNvSpPr>
            <a:spLocks noGrp="1"/>
          </p:cNvSpPr>
          <p:nvPr>
            <p:ph sz="half" idx="2"/>
          </p:nvPr>
        </p:nvSpPr>
        <p:spPr>
          <a:xfrm>
            <a:off x="422226" y="1994761"/>
            <a:ext cx="9510245" cy="1607756"/>
          </a:xfrm>
        </p:spPr>
        <p:txBody>
          <a:bodyPr>
            <a:normAutofit/>
          </a:bodyPr>
          <a:lstStyle/>
          <a:p>
            <a:r>
              <a:rPr lang="en-CA" dirty="0"/>
              <a:t>The Unclassified industry (999999) is used by </a:t>
            </a:r>
            <a:r>
              <a:rPr lang="en-CA" b="1" u="sng" dirty="0">
                <a:hlinkClick r:id="rId2"/>
              </a:rPr>
              <a:t>Quarterly Census of Employment and Wages</a:t>
            </a:r>
            <a:r>
              <a:rPr lang="en-CA" dirty="0"/>
              <a:t> to categorize businesses who did not report a NAICS code. These are mostly newer businesses who have not yet determined their proper NAICS code. The BLS sends a special form to these businesses to help them determine their proper NAICS so that future reporting is improved.</a:t>
            </a:r>
          </a:p>
        </p:txBody>
      </p:sp>
      <p:sp>
        <p:nvSpPr>
          <p:cNvPr id="2" name="Slide Number Placeholder 1"/>
          <p:cNvSpPr>
            <a:spLocks noGrp="1"/>
          </p:cNvSpPr>
          <p:nvPr>
            <p:ph type="sldNum" sz="quarter" idx="12"/>
          </p:nvPr>
        </p:nvSpPr>
        <p:spPr/>
        <p:txBody>
          <a:bodyPr/>
          <a:lstStyle/>
          <a:p>
            <a:fld id="{E95093C1-3A22-4FD3-9A2D-0EF7936C6C71}" type="slidenum">
              <a:rPr lang="en-US" smtClean="0"/>
              <a:pPr/>
              <a:t>16</a:t>
            </a:fld>
            <a:endParaRPr lang="en-US" dirty="0"/>
          </a:p>
        </p:txBody>
      </p:sp>
      <p:sp>
        <p:nvSpPr>
          <p:cNvPr id="5" name="Title 4"/>
          <p:cNvSpPr>
            <a:spLocks noGrp="1"/>
          </p:cNvSpPr>
          <p:nvPr>
            <p:ph type="title"/>
          </p:nvPr>
        </p:nvSpPr>
        <p:spPr/>
        <p:txBody>
          <a:bodyPr/>
          <a:lstStyle/>
          <a:p>
            <a:r>
              <a:rPr lang="en-US" dirty="0"/>
              <a:t>REFERENCE</a:t>
            </a:r>
          </a:p>
        </p:txBody>
      </p:sp>
    </p:spTree>
    <p:extLst>
      <p:ext uri="{BB962C8B-B14F-4D97-AF65-F5344CB8AC3E}">
        <p14:creationId xmlns:p14="http://schemas.microsoft.com/office/powerpoint/2010/main" val="608526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0038" y="418641"/>
            <a:ext cx="7104916" cy="573047"/>
          </a:xfrm>
        </p:spPr>
        <p:txBody>
          <a:bodyPr/>
          <a:lstStyle/>
          <a:p>
            <a:r>
              <a:rPr lang="en-CA" b="0" dirty="0"/>
              <a:t>Motivation &amp; Summary</a:t>
            </a:r>
            <a:endParaRPr lang="en-US" dirty="0"/>
          </a:p>
        </p:txBody>
      </p:sp>
      <p:sp>
        <p:nvSpPr>
          <p:cNvPr id="3" name="Text Placeholder 2"/>
          <p:cNvSpPr>
            <a:spLocks noGrp="1"/>
          </p:cNvSpPr>
          <p:nvPr>
            <p:ph type="body" idx="1"/>
          </p:nvPr>
        </p:nvSpPr>
        <p:spPr>
          <a:xfrm>
            <a:off x="590705" y="1172977"/>
            <a:ext cx="11010589" cy="4900696"/>
          </a:xfrm>
        </p:spPr>
        <p:txBody>
          <a:bodyPr>
            <a:normAutofit fontScale="85000" lnSpcReduction="20000"/>
          </a:bodyPr>
          <a:lstStyle/>
          <a:p>
            <a:r>
              <a:rPr lang="en-CA" b="1" dirty="0"/>
              <a:t>MOTIVATION</a:t>
            </a:r>
            <a:endParaRPr lang="en-US" b="1" dirty="0">
              <a:latin typeface="+mj-lt"/>
              <a:cs typeface="Times New Roman" pitchFamily="18" charset="0"/>
            </a:endParaRPr>
          </a:p>
          <a:p>
            <a:r>
              <a:rPr lang="en-US" b="1" dirty="0">
                <a:latin typeface="+mj-lt"/>
                <a:cs typeface="Times New Roman" pitchFamily="18" charset="0"/>
              </a:rPr>
              <a:t>Started with the question: </a:t>
            </a:r>
            <a:br>
              <a:rPr lang="en-US" dirty="0">
                <a:latin typeface="+mj-lt"/>
                <a:cs typeface="Times New Roman" pitchFamily="18" charset="0"/>
              </a:rPr>
            </a:br>
            <a:r>
              <a:rPr lang="en-US" dirty="0">
                <a:latin typeface="+mj-lt"/>
                <a:cs typeface="Times New Roman" pitchFamily="18" charset="0"/>
              </a:rPr>
              <a:t>Which industries have experienced the most growth in Canada and what has contributed to this growth? </a:t>
            </a:r>
          </a:p>
          <a:p>
            <a:r>
              <a:rPr lang="en-US" b="1" dirty="0">
                <a:latin typeface="+mj-lt"/>
                <a:cs typeface="Times New Roman" pitchFamily="18" charset="0"/>
              </a:rPr>
              <a:t>Refined to look more specifically into a specific sector: </a:t>
            </a:r>
            <a:br>
              <a:rPr lang="en-US" dirty="0">
                <a:latin typeface="+mj-lt"/>
                <a:cs typeface="Times New Roman" pitchFamily="18" charset="0"/>
              </a:rPr>
            </a:br>
            <a:r>
              <a:rPr lang="en-US" dirty="0">
                <a:latin typeface="+mj-lt"/>
                <a:cs typeface="Times New Roman" pitchFamily="18" charset="0"/>
              </a:rPr>
              <a:t>What growth has the technology industry experienced within Ontario over the last 20 years and what has contributed to this growth?</a:t>
            </a:r>
          </a:p>
          <a:p>
            <a:r>
              <a:rPr lang="en-US" b="1" dirty="0">
                <a:latin typeface="+mj-lt"/>
                <a:cs typeface="Times New Roman" pitchFamily="18" charset="0"/>
              </a:rPr>
              <a:t>Based on data availability, updated question(s) to: </a:t>
            </a:r>
            <a:br>
              <a:rPr lang="en-US" dirty="0">
                <a:latin typeface="+mj-lt"/>
                <a:cs typeface="Times New Roman" pitchFamily="18" charset="0"/>
              </a:rPr>
            </a:br>
            <a:r>
              <a:rPr lang="en-US" dirty="0">
                <a:latin typeface="+mj-lt"/>
                <a:cs typeface="Times New Roman" pitchFamily="18" charset="0"/>
              </a:rPr>
              <a:t>Which labour markets have experienced the most/least growth within Canada over the last 30 years? Does technology play a role in this growth, if so, what is the composition of this sector? What other  influences may be a factor? </a:t>
            </a:r>
          </a:p>
          <a:p>
            <a:r>
              <a:rPr lang="en-CA" b="1" dirty="0"/>
              <a:t>SUMMARY</a:t>
            </a:r>
            <a:endParaRPr lang="en-US" dirty="0">
              <a:latin typeface="Times New Roman" pitchFamily="18" charset="0"/>
              <a:cs typeface="Times New Roman" pitchFamily="18" charset="0"/>
            </a:endParaRPr>
          </a:p>
          <a:p>
            <a:r>
              <a:rPr lang="en-US" dirty="0">
                <a:cs typeface="Times New Roman" pitchFamily="18" charset="0"/>
              </a:rPr>
              <a:t>Our project is to uncover what growth the labour force experienced over last 30 years across Canada. We examined Industry sectors which have experienced the most/least growth. We undertook analysis to explore potential factors/characteristics that influenced this growth, including looking at the relationship between economic (GDP) and Academic factors (other factors were considered for future analysis – e.g. immigration trends, population growth, tax incentives etc.). The data will allow us to define areas of focus for opportunities in technology sector growth.</a:t>
            </a:r>
            <a:r>
              <a:rPr lang="en-CA" b="1" dirty="0"/>
              <a:t> </a:t>
            </a:r>
          </a:p>
        </p:txBody>
      </p:sp>
      <p:sp>
        <p:nvSpPr>
          <p:cNvPr id="4" name="Slide Number Placeholder 3"/>
          <p:cNvSpPr>
            <a:spLocks noGrp="1"/>
          </p:cNvSpPr>
          <p:nvPr>
            <p:ph type="sldNum" sz="quarter" idx="12"/>
          </p:nvPr>
        </p:nvSpPr>
        <p:spPr/>
        <p:txBody>
          <a:bodyPr/>
          <a:lstStyle/>
          <a:p>
            <a:fld id="{E95093C1-3A22-4FD3-9A2D-0EF7936C6C71}" type="slidenum">
              <a:rPr lang="en-US" smtClean="0"/>
              <a:pPr/>
              <a:t>2</a:t>
            </a:fld>
            <a:endParaRPr lang="en-US" dirty="0"/>
          </a:p>
        </p:txBody>
      </p:sp>
    </p:spTree>
    <p:extLst>
      <p:ext uri="{BB962C8B-B14F-4D97-AF65-F5344CB8AC3E}">
        <p14:creationId xmlns:p14="http://schemas.microsoft.com/office/powerpoint/2010/main" val="2041489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22226" y="172933"/>
            <a:ext cx="9510245" cy="879853"/>
          </a:xfrm>
        </p:spPr>
        <p:txBody>
          <a:bodyPr/>
          <a:lstStyle/>
          <a:p>
            <a:r>
              <a:rPr lang="en-CA" b="0" dirty="0"/>
              <a:t>Questions &amp; Data</a:t>
            </a:r>
          </a:p>
        </p:txBody>
      </p:sp>
      <p:sp>
        <p:nvSpPr>
          <p:cNvPr id="5" name="Content Placeholder 4"/>
          <p:cNvSpPr>
            <a:spLocks noGrp="1"/>
          </p:cNvSpPr>
          <p:nvPr>
            <p:ph idx="1"/>
          </p:nvPr>
        </p:nvSpPr>
        <p:spPr>
          <a:xfrm>
            <a:off x="422226" y="1287033"/>
            <a:ext cx="10448974" cy="4531410"/>
          </a:xfrm>
        </p:spPr>
        <p:txBody>
          <a:bodyPr>
            <a:normAutofit lnSpcReduction="10000"/>
          </a:bodyPr>
          <a:lstStyle/>
          <a:p>
            <a:pPr marL="0" indent="0">
              <a:buNone/>
            </a:pPr>
            <a:r>
              <a:rPr lang="en-CA" b="1" dirty="0"/>
              <a:t>The specific questions we set out to answer were: </a:t>
            </a:r>
            <a:endParaRPr lang="en-CA" dirty="0"/>
          </a:p>
          <a:p>
            <a:pPr marL="342900" indent="-342900">
              <a:buFont typeface="+mj-lt"/>
              <a:buAutoNum type="arabicParenR"/>
            </a:pPr>
            <a:r>
              <a:rPr lang="en-CA" dirty="0"/>
              <a:t>Which NAICS sectors have experiences the largest growth within the Canadian labour force within the last 30 years? What are the top/bottom 5?</a:t>
            </a:r>
          </a:p>
          <a:p>
            <a:pPr marL="457200" indent="-457200">
              <a:buFont typeface="+mj-lt"/>
              <a:buAutoNum type="arabicParenR"/>
            </a:pPr>
            <a:r>
              <a:rPr lang="en-CA" dirty="0"/>
              <a:t>Of the top NAICS sectors, which is most related to ‘technology’? Does it exist within the top 5? </a:t>
            </a:r>
          </a:p>
          <a:p>
            <a:pPr marL="800100" lvl="1" indent="-342900">
              <a:buFont typeface="+mj-lt"/>
              <a:buAutoNum type="arabicParenR"/>
            </a:pPr>
            <a:r>
              <a:rPr lang="en-CA" dirty="0"/>
              <a:t>If so, what are the micro trends as they relate to gender, geography and age? </a:t>
            </a:r>
          </a:p>
          <a:p>
            <a:pPr marL="800100" lvl="1" indent="-342900">
              <a:buFont typeface="+mj-lt"/>
              <a:buAutoNum type="arabicParenR"/>
            </a:pPr>
            <a:r>
              <a:rPr lang="en-CA" dirty="0"/>
              <a:t>What might be an influence on the growth of this NAICS category? </a:t>
            </a:r>
          </a:p>
          <a:p>
            <a:pPr lvl="3"/>
            <a:r>
              <a:rPr lang="en-CA" dirty="0"/>
              <a:t>Area of Post-Secondary Study</a:t>
            </a:r>
          </a:p>
          <a:p>
            <a:pPr lvl="3"/>
            <a:r>
              <a:rPr lang="en-CA" dirty="0"/>
              <a:t>GDP</a:t>
            </a:r>
          </a:p>
          <a:p>
            <a:pPr marL="0" indent="0">
              <a:buNone/>
            </a:pPr>
            <a:r>
              <a:rPr lang="en-CA" b="1" dirty="0"/>
              <a:t>Datasets Used:</a:t>
            </a:r>
            <a:endParaRPr lang="en-CA" dirty="0"/>
          </a:p>
          <a:p>
            <a:pPr lvl="0"/>
            <a:r>
              <a:rPr lang="en-CA" sz="1400" u="sng" dirty="0">
                <a:hlinkClick r:id="rId2"/>
              </a:rPr>
              <a:t>https://www150.statcan.gc.ca/t1/tbl1/en/tv.action?pid=1410002301</a:t>
            </a:r>
            <a:endParaRPr lang="en-CA" sz="1400" dirty="0"/>
          </a:p>
          <a:p>
            <a:pPr lvl="0"/>
            <a:r>
              <a:rPr lang="en-CA" sz="1400" u="sng" dirty="0">
                <a:hlinkClick r:id="rId3"/>
              </a:rPr>
              <a:t>https://www150.statcan.gc.ca/n1/tbl/csv/37100011-eng.zip</a:t>
            </a:r>
            <a:endParaRPr lang="en-CA" sz="1400" u="sng" dirty="0"/>
          </a:p>
          <a:p>
            <a:pPr lvl="0"/>
            <a:r>
              <a:rPr lang="en-CA" sz="1400" u="sng" dirty="0">
                <a:hlinkClick r:id="rId4"/>
              </a:rPr>
              <a:t>https://www150.statcan.gc.ca/n1/tbl/csv/36100449-eng.zip</a:t>
            </a:r>
            <a:endParaRPr lang="en-CA" sz="1400" dirty="0"/>
          </a:p>
          <a:p>
            <a:pPr marL="0" indent="0">
              <a:buNone/>
            </a:pPr>
            <a:endParaRPr lang="en-CA" dirty="0"/>
          </a:p>
          <a:p>
            <a:endParaRPr lang="en-CA" dirty="0"/>
          </a:p>
          <a:p>
            <a:endParaRPr lang="en-CA" dirty="0"/>
          </a:p>
        </p:txBody>
      </p:sp>
      <p:sp>
        <p:nvSpPr>
          <p:cNvPr id="2" name="Slide Number Placeholder 1"/>
          <p:cNvSpPr>
            <a:spLocks noGrp="1"/>
          </p:cNvSpPr>
          <p:nvPr>
            <p:ph type="sldNum" sz="quarter" idx="12"/>
          </p:nvPr>
        </p:nvSpPr>
        <p:spPr/>
        <p:txBody>
          <a:bodyPr/>
          <a:lstStyle/>
          <a:p>
            <a:fld id="{E95093C1-3A22-4FD3-9A2D-0EF7936C6C71}" type="slidenum">
              <a:rPr lang="en-US" smtClean="0"/>
              <a:pPr/>
              <a:t>3</a:t>
            </a:fld>
            <a:endParaRPr lang="en-US" dirty="0"/>
          </a:p>
        </p:txBody>
      </p:sp>
    </p:spTree>
    <p:extLst>
      <p:ext uri="{BB962C8B-B14F-4D97-AF65-F5344CB8AC3E}">
        <p14:creationId xmlns:p14="http://schemas.microsoft.com/office/powerpoint/2010/main" val="6272159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b="0" dirty="0"/>
              <a:t>Data Cleanup &amp; Exploration</a:t>
            </a:r>
          </a:p>
        </p:txBody>
      </p:sp>
      <p:sp>
        <p:nvSpPr>
          <p:cNvPr id="5" name="Content Placeholder 4"/>
          <p:cNvSpPr>
            <a:spLocks noGrp="1"/>
          </p:cNvSpPr>
          <p:nvPr>
            <p:ph idx="1"/>
          </p:nvPr>
        </p:nvSpPr>
        <p:spPr>
          <a:xfrm>
            <a:off x="422226" y="1452286"/>
            <a:ext cx="10914131" cy="4531410"/>
          </a:xfrm>
        </p:spPr>
        <p:txBody>
          <a:bodyPr>
            <a:normAutofit/>
          </a:bodyPr>
          <a:lstStyle/>
          <a:p>
            <a:r>
              <a:rPr lang="en-CA" dirty="0"/>
              <a:t>Began with questions &amp; looked through data sources found online</a:t>
            </a:r>
          </a:p>
          <a:p>
            <a:r>
              <a:rPr lang="en-CA" dirty="0"/>
              <a:t>Found ‘technology’ growth data hard to find – this is not yet defined as a separate industry</a:t>
            </a:r>
          </a:p>
          <a:p>
            <a:pPr lvl="1"/>
            <a:r>
              <a:rPr lang="en-CA" dirty="0"/>
              <a:t>This led us to pivot our question </a:t>
            </a:r>
          </a:p>
          <a:p>
            <a:r>
              <a:rPr lang="en-CA" dirty="0"/>
              <a:t>Sourced census data for 2016 and 2006</a:t>
            </a:r>
          </a:p>
          <a:p>
            <a:pPr lvl="1"/>
            <a:r>
              <a:rPr lang="en-CA" dirty="0"/>
              <a:t>Data from 2006 was in an unusable format which we could not extract or transform</a:t>
            </a:r>
          </a:p>
          <a:p>
            <a:pPr lvl="1"/>
            <a:r>
              <a:rPr lang="en-CA" dirty="0"/>
              <a:t>Much of the data was available within both census reports</a:t>
            </a:r>
          </a:p>
          <a:p>
            <a:r>
              <a:rPr lang="en-CA" dirty="0"/>
              <a:t>Re-visited data to be used and sourced new data to compare to 2016 census</a:t>
            </a:r>
          </a:p>
          <a:p>
            <a:r>
              <a:rPr lang="en-CA" dirty="0"/>
              <a:t>Once data sources gathered, some sources were still very large for a single computer processor (heavy, hard to load)</a:t>
            </a:r>
          </a:p>
        </p:txBody>
      </p:sp>
      <p:sp>
        <p:nvSpPr>
          <p:cNvPr id="2" name="Slide Number Placeholder 1"/>
          <p:cNvSpPr>
            <a:spLocks noGrp="1"/>
          </p:cNvSpPr>
          <p:nvPr>
            <p:ph type="sldNum" sz="quarter" idx="12"/>
          </p:nvPr>
        </p:nvSpPr>
        <p:spPr/>
        <p:txBody>
          <a:bodyPr/>
          <a:lstStyle/>
          <a:p>
            <a:fld id="{E95093C1-3A22-4FD3-9A2D-0EF7936C6C71}" type="slidenum">
              <a:rPr lang="en-US" smtClean="0"/>
              <a:pPr/>
              <a:t>4</a:t>
            </a:fld>
            <a:endParaRPr lang="en-US" dirty="0"/>
          </a:p>
        </p:txBody>
      </p:sp>
    </p:spTree>
    <p:extLst>
      <p:ext uri="{BB962C8B-B14F-4D97-AF65-F5344CB8AC3E}">
        <p14:creationId xmlns:p14="http://schemas.microsoft.com/office/powerpoint/2010/main" val="938331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b="0" dirty="0"/>
              <a:t>Data Analysis</a:t>
            </a:r>
          </a:p>
        </p:txBody>
      </p:sp>
      <p:sp>
        <p:nvSpPr>
          <p:cNvPr id="5" name="Content Placeholder 4"/>
          <p:cNvSpPr>
            <a:spLocks noGrp="1"/>
          </p:cNvSpPr>
          <p:nvPr>
            <p:ph idx="1"/>
          </p:nvPr>
        </p:nvSpPr>
        <p:spPr>
          <a:xfrm>
            <a:off x="422227" y="1452286"/>
            <a:ext cx="11575384" cy="4531410"/>
          </a:xfrm>
        </p:spPr>
        <p:txBody>
          <a:bodyPr/>
          <a:lstStyle/>
          <a:p>
            <a:r>
              <a:rPr lang="en-CA" dirty="0"/>
              <a:t>Discuss the steps you took to analyze the data and answer each question you asked in your proposal</a:t>
            </a:r>
          </a:p>
          <a:p>
            <a:r>
              <a:rPr lang="en-CA" dirty="0"/>
              <a:t>1. Looked through the data to create a date frame that had relevant data to our question such as sex, labour force characteristics, age groups ,etc.</a:t>
            </a:r>
          </a:p>
          <a:p>
            <a:r>
              <a:rPr lang="en-CA" dirty="0"/>
              <a:t>2. group the data in a 30 year and calculate the percentage change for each industry </a:t>
            </a:r>
          </a:p>
          <a:p>
            <a:r>
              <a:rPr lang="en-CA" dirty="0"/>
              <a:t>3. sort the data by ascending and descending to figure out the top 5 and bottom 5 industry in terms of percentage change</a:t>
            </a:r>
          </a:p>
          <a:p>
            <a:r>
              <a:rPr lang="en-CA" dirty="0"/>
              <a:t> Present and discuss interesting figures developed during analysis, ideally with the help of Jupyter Notebook</a:t>
            </a:r>
          </a:p>
        </p:txBody>
      </p:sp>
      <p:sp>
        <p:nvSpPr>
          <p:cNvPr id="2" name="Slide Number Placeholder 1"/>
          <p:cNvSpPr>
            <a:spLocks noGrp="1"/>
          </p:cNvSpPr>
          <p:nvPr>
            <p:ph type="sldNum" sz="quarter" idx="12"/>
          </p:nvPr>
        </p:nvSpPr>
        <p:spPr/>
        <p:txBody>
          <a:bodyPr/>
          <a:lstStyle/>
          <a:p>
            <a:fld id="{E95093C1-3A22-4FD3-9A2D-0EF7936C6C71}" type="slidenum">
              <a:rPr lang="en-US" smtClean="0"/>
              <a:pPr/>
              <a:t>5</a:t>
            </a:fld>
            <a:endParaRPr lang="en-US" dirty="0"/>
          </a:p>
        </p:txBody>
      </p:sp>
    </p:spTree>
    <p:extLst>
      <p:ext uri="{BB962C8B-B14F-4D97-AF65-F5344CB8AC3E}">
        <p14:creationId xmlns:p14="http://schemas.microsoft.com/office/powerpoint/2010/main" val="2596555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7A05DFBD-A7E5-4BF5-817B-5F970BBC24E6}"/>
              </a:ext>
            </a:extLst>
          </p:cNvPr>
          <p:cNvSpPr txBox="1">
            <a:spLocks/>
          </p:cNvSpPr>
          <p:nvPr/>
        </p:nvSpPr>
        <p:spPr bwMode="gray">
          <a:xfrm>
            <a:off x="5691187" y="1757364"/>
            <a:ext cx="6380989" cy="2457449"/>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800"/>
              </a:spcBef>
              <a:buFont typeface="Arial" panose="020B0604020202020204" pitchFamily="34" charset="0"/>
              <a:buNone/>
              <a:defRPr sz="2000" b="1" kern="1200">
                <a:solidFill>
                  <a:schemeClr val="tx2"/>
                </a:solidFill>
                <a:latin typeface="+mj-lt"/>
                <a:ea typeface="+mn-ea"/>
                <a:cs typeface="+mn-cs"/>
              </a:defRPr>
            </a:lvl1pPr>
            <a:lvl2pPr marL="0" indent="0" algn="l" defTabSz="914400" rtl="0" eaLnBrk="1" latinLnBrk="0" hangingPunct="1">
              <a:lnSpc>
                <a:spcPct val="90000"/>
              </a:lnSpc>
              <a:spcBef>
                <a:spcPts val="500"/>
              </a:spcBef>
              <a:buSzPct val="60000"/>
              <a:buFont typeface="Courier New" panose="02070309020205020404" pitchFamily="49"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700" b="0" dirty="0"/>
              <a:t>Bottom 5 conclusion:</a:t>
            </a:r>
          </a:p>
          <a:p>
            <a:endParaRPr lang="en-US" sz="1700" b="0" dirty="0"/>
          </a:p>
          <a:p>
            <a:endParaRPr lang="en-US" sz="1700" b="0" dirty="0"/>
          </a:p>
          <a:p>
            <a:endParaRPr lang="en-CA" sz="1700" dirty="0"/>
          </a:p>
          <a:p>
            <a:r>
              <a:rPr lang="en-CA" sz="1700" dirty="0"/>
              <a:t>Bottom 5: </a:t>
            </a:r>
            <a:r>
              <a:rPr lang="en-US" sz="1700" dirty="0"/>
              <a:t>Forestry and logging and support activities for forestry, </a:t>
            </a:r>
            <a:r>
              <a:rPr lang="en-CA" sz="1700" dirty="0"/>
              <a:t>Agriculture, Non-durables, Manufacturing, Fishing, hunting and trapping</a:t>
            </a:r>
            <a:endParaRPr lang="en-US" sz="1700" dirty="0"/>
          </a:p>
          <a:p>
            <a:endParaRPr lang="en-US" sz="1700" dirty="0"/>
          </a:p>
        </p:txBody>
      </p:sp>
      <p:sp>
        <p:nvSpPr>
          <p:cNvPr id="3" name="Content Placeholder 2"/>
          <p:cNvSpPr>
            <a:spLocks noGrp="1"/>
          </p:cNvSpPr>
          <p:nvPr>
            <p:ph sz="half" idx="1"/>
          </p:nvPr>
        </p:nvSpPr>
        <p:spPr>
          <a:xfrm>
            <a:off x="508345" y="1279878"/>
            <a:ext cx="5230468" cy="3254021"/>
          </a:xfrm>
        </p:spPr>
        <p:txBody>
          <a:bodyPr>
            <a:normAutofit lnSpcReduction="10000"/>
          </a:bodyPr>
          <a:lstStyle/>
          <a:p>
            <a:r>
              <a:rPr lang="en-US" sz="1700" dirty="0"/>
              <a:t>STATEMENT ABOUT OVERALL RESULTS</a:t>
            </a:r>
          </a:p>
          <a:p>
            <a:r>
              <a:rPr lang="en-US" sz="1700" b="0" dirty="0"/>
              <a:t>Top 5 conclusion:</a:t>
            </a:r>
          </a:p>
          <a:p>
            <a:endParaRPr lang="en-US" sz="1700" b="0" dirty="0"/>
          </a:p>
          <a:p>
            <a:endParaRPr lang="en-US" sz="1700" b="0" dirty="0"/>
          </a:p>
          <a:p>
            <a:endParaRPr lang="en-CA" sz="1700" dirty="0"/>
          </a:p>
          <a:p>
            <a:r>
              <a:rPr lang="en-CA" sz="1700" dirty="0"/>
              <a:t>Top 5: </a:t>
            </a:r>
            <a:r>
              <a:rPr lang="en-US" sz="1700" dirty="0"/>
              <a:t>Professional, scientific and technical services, Business, building and other support services, </a:t>
            </a:r>
            <a:r>
              <a:rPr lang="en-CA" sz="1700" dirty="0"/>
              <a:t>Unclassified industries ,</a:t>
            </a:r>
            <a:r>
              <a:rPr lang="en-US" sz="1700" dirty="0"/>
              <a:t> Health care and social assistance,</a:t>
            </a:r>
            <a:r>
              <a:rPr lang="en-CA" sz="1700" dirty="0"/>
              <a:t> Construction.</a:t>
            </a:r>
          </a:p>
          <a:p>
            <a:pPr marL="285750" indent="-285750">
              <a:buFont typeface="Arial" panose="020B0604020202020204" pitchFamily="34" charset="0"/>
              <a:buChar char="•"/>
            </a:pPr>
            <a:endParaRPr lang="en-US" sz="1700" dirty="0"/>
          </a:p>
        </p:txBody>
      </p:sp>
      <p:sp>
        <p:nvSpPr>
          <p:cNvPr id="2" name="Slide Number Placeholder 1"/>
          <p:cNvSpPr>
            <a:spLocks noGrp="1"/>
          </p:cNvSpPr>
          <p:nvPr>
            <p:ph type="sldNum" sz="quarter" idx="12"/>
          </p:nvPr>
        </p:nvSpPr>
        <p:spPr/>
        <p:txBody>
          <a:bodyPr/>
          <a:lstStyle/>
          <a:p>
            <a:fld id="{E95093C1-3A22-4FD3-9A2D-0EF7936C6C71}" type="slidenum">
              <a:rPr lang="en-US" smtClean="0"/>
              <a:pPr/>
              <a:t>6</a:t>
            </a:fld>
            <a:endParaRPr lang="en-US" dirty="0"/>
          </a:p>
        </p:txBody>
      </p:sp>
      <p:sp>
        <p:nvSpPr>
          <p:cNvPr id="18" name="Title 17"/>
          <p:cNvSpPr>
            <a:spLocks noGrp="1"/>
          </p:cNvSpPr>
          <p:nvPr>
            <p:ph type="title"/>
          </p:nvPr>
        </p:nvSpPr>
        <p:spPr>
          <a:xfrm>
            <a:off x="356704" y="257908"/>
            <a:ext cx="9510245" cy="902678"/>
          </a:xfrm>
        </p:spPr>
        <p:txBody>
          <a:bodyPr>
            <a:normAutofit/>
          </a:bodyPr>
          <a:lstStyle/>
          <a:p>
            <a:r>
              <a:rPr lang="en-US" sz="2800" dirty="0"/>
              <a:t>Data Analysis &amp; Insights:</a:t>
            </a:r>
            <a:br>
              <a:rPr lang="en-US" sz="2800" dirty="0"/>
            </a:br>
            <a:r>
              <a:rPr lang="en-US" sz="2400" dirty="0"/>
              <a:t>TOP 5 &amp; BOTTOM 5 LABOUR FORCE TRENDS</a:t>
            </a:r>
          </a:p>
        </p:txBody>
      </p:sp>
      <p:pic>
        <p:nvPicPr>
          <p:cNvPr id="5" name="Picture 4" descr="A screenshot of a cell phone&#10;&#10;Description automatically generated">
            <a:extLst>
              <a:ext uri="{FF2B5EF4-FFF2-40B4-BE49-F238E27FC236}">
                <a16:creationId xmlns:a16="http://schemas.microsoft.com/office/drawing/2014/main" id="{9C119AB0-6865-47CC-909C-01478BE252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312" y="2072111"/>
            <a:ext cx="4895852" cy="1055716"/>
          </a:xfrm>
          <a:prstGeom prst="rect">
            <a:avLst/>
          </a:prstGeom>
        </p:spPr>
      </p:pic>
      <p:pic>
        <p:nvPicPr>
          <p:cNvPr id="7" name="Picture 6" descr="A picture containing knife&#10;&#10;Description automatically generated">
            <a:extLst>
              <a:ext uri="{FF2B5EF4-FFF2-40B4-BE49-F238E27FC236}">
                <a16:creationId xmlns:a16="http://schemas.microsoft.com/office/drawing/2014/main" id="{CA61F4C0-591D-4419-AB3E-ADE5D0B947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8813" y="2035824"/>
            <a:ext cx="5458982" cy="1128290"/>
          </a:xfrm>
          <a:prstGeom prst="rect">
            <a:avLst/>
          </a:prstGeom>
        </p:spPr>
      </p:pic>
      <p:sp>
        <p:nvSpPr>
          <p:cNvPr id="10" name="Content Placeholder 2">
            <a:extLst>
              <a:ext uri="{FF2B5EF4-FFF2-40B4-BE49-F238E27FC236}">
                <a16:creationId xmlns:a16="http://schemas.microsoft.com/office/drawing/2014/main" id="{7A1C1431-2AD2-4C97-BD8E-5EAC433E5EEA}"/>
              </a:ext>
            </a:extLst>
          </p:cNvPr>
          <p:cNvSpPr txBox="1">
            <a:spLocks/>
          </p:cNvSpPr>
          <p:nvPr/>
        </p:nvSpPr>
        <p:spPr bwMode="gray">
          <a:xfrm>
            <a:off x="544684" y="4748213"/>
            <a:ext cx="11102631" cy="153344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800"/>
              </a:spcBef>
              <a:buFont typeface="Arial" panose="020B0604020202020204" pitchFamily="34" charset="0"/>
              <a:buNone/>
              <a:defRPr sz="2000" b="1" kern="1200">
                <a:solidFill>
                  <a:schemeClr val="tx2"/>
                </a:solidFill>
                <a:latin typeface="+mj-lt"/>
                <a:ea typeface="+mn-ea"/>
                <a:cs typeface="+mn-cs"/>
              </a:defRPr>
            </a:lvl1pPr>
            <a:lvl2pPr marL="0" indent="0" algn="l" defTabSz="914400" rtl="0" eaLnBrk="1" latinLnBrk="0" hangingPunct="1">
              <a:lnSpc>
                <a:spcPct val="90000"/>
              </a:lnSpc>
              <a:spcBef>
                <a:spcPts val="500"/>
              </a:spcBef>
              <a:buSzPct val="60000"/>
              <a:buFont typeface="Courier New" panose="02070309020205020404" pitchFamily="49"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700" dirty="0"/>
              <a:t>Any interesting observations:</a:t>
            </a:r>
          </a:p>
          <a:p>
            <a:pPr marL="285750" indent="-285750">
              <a:lnSpc>
                <a:spcPct val="100000"/>
              </a:lnSpc>
              <a:spcBef>
                <a:spcPts val="600"/>
              </a:spcBef>
              <a:buFont typeface="Arial" panose="020B0604020202020204" pitchFamily="34" charset="0"/>
              <a:buChar char="•"/>
            </a:pPr>
            <a:r>
              <a:rPr lang="en-US" sz="1700" b="0" dirty="0"/>
              <a:t>Winners: Services based industries especially in STEM and Finance industries.</a:t>
            </a:r>
          </a:p>
          <a:p>
            <a:pPr marL="285750" indent="-285750">
              <a:lnSpc>
                <a:spcPct val="100000"/>
              </a:lnSpc>
              <a:spcBef>
                <a:spcPts val="0"/>
              </a:spcBef>
              <a:buFont typeface="Arial" panose="020B0604020202020204" pitchFamily="34" charset="0"/>
              <a:buChar char="•"/>
            </a:pPr>
            <a:r>
              <a:rPr lang="en-US" sz="1700" b="0" dirty="0"/>
              <a:t>Losers: Agriculture and Resource based industries.</a:t>
            </a:r>
          </a:p>
          <a:p>
            <a:pPr marL="285750" indent="-285750">
              <a:lnSpc>
                <a:spcPct val="100000"/>
              </a:lnSpc>
              <a:spcBef>
                <a:spcPts val="0"/>
              </a:spcBef>
              <a:buFont typeface="Arial" panose="020B0604020202020204" pitchFamily="34" charset="0"/>
              <a:buChar char="•"/>
            </a:pPr>
            <a:r>
              <a:rPr lang="en-US" sz="1700" b="0" dirty="0"/>
              <a:t>The above observations show the shift toward a more knowledge and services-based economy.</a:t>
            </a:r>
          </a:p>
        </p:txBody>
      </p:sp>
    </p:spTree>
    <p:extLst>
      <p:ext uri="{BB962C8B-B14F-4D97-AF65-F5344CB8AC3E}">
        <p14:creationId xmlns:p14="http://schemas.microsoft.com/office/powerpoint/2010/main" val="4283750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5093C1-3A22-4FD3-9A2D-0EF7936C6C71}" type="slidenum">
              <a:rPr lang="en-US" smtClean="0"/>
              <a:pPr/>
              <a:t>7</a:t>
            </a:fld>
            <a:endParaRPr lang="en-US" dirty="0"/>
          </a:p>
        </p:txBody>
      </p:sp>
      <p:sp>
        <p:nvSpPr>
          <p:cNvPr id="18" name="Title 17"/>
          <p:cNvSpPr>
            <a:spLocks noGrp="1"/>
          </p:cNvSpPr>
          <p:nvPr>
            <p:ph type="title"/>
          </p:nvPr>
        </p:nvSpPr>
        <p:spPr>
          <a:xfrm>
            <a:off x="436218" y="255834"/>
            <a:ext cx="9510245" cy="902678"/>
          </a:xfrm>
        </p:spPr>
        <p:txBody>
          <a:bodyPr>
            <a:normAutofit/>
          </a:bodyPr>
          <a:lstStyle/>
          <a:p>
            <a:r>
              <a:rPr lang="en-US" sz="2800" dirty="0"/>
              <a:t>Data Analysis &amp; Insights: </a:t>
            </a:r>
            <a:br>
              <a:rPr lang="en-US" sz="2800" dirty="0"/>
            </a:br>
            <a:r>
              <a:rPr lang="en-US" sz="2400" dirty="0"/>
              <a:t>GENDER ANALYSIS</a:t>
            </a:r>
          </a:p>
        </p:txBody>
      </p:sp>
      <p:pic>
        <p:nvPicPr>
          <p:cNvPr id="16" name="Picture 15">
            <a:extLst>
              <a:ext uri="{FF2B5EF4-FFF2-40B4-BE49-F238E27FC236}">
                <a16:creationId xmlns:a16="http://schemas.microsoft.com/office/drawing/2014/main" id="{685442F8-444B-4545-A02A-3AD113F486C9}"/>
              </a:ext>
            </a:extLst>
          </p:cNvPr>
          <p:cNvPicPr>
            <a:picLocks noChangeAspect="1"/>
          </p:cNvPicPr>
          <p:nvPr/>
        </p:nvPicPr>
        <p:blipFill rotWithShape="1">
          <a:blip r:embed="rId2">
            <a:extLst>
              <a:ext uri="{28A0092B-C50C-407E-A947-70E740481C1C}">
                <a14:useLocalDpi xmlns:a14="http://schemas.microsoft.com/office/drawing/2010/main" val="0"/>
              </a:ext>
            </a:extLst>
          </a:blip>
          <a:srcRect l="4621" t="8126" r="6108" b="7773"/>
          <a:stretch/>
        </p:blipFill>
        <p:spPr>
          <a:xfrm>
            <a:off x="156988" y="1334200"/>
            <a:ext cx="5564660" cy="4739784"/>
          </a:xfrm>
          <a:prstGeom prst="rect">
            <a:avLst/>
          </a:prstGeom>
        </p:spPr>
      </p:pic>
      <p:sp>
        <p:nvSpPr>
          <p:cNvPr id="4" name="TextBox 3">
            <a:extLst>
              <a:ext uri="{FF2B5EF4-FFF2-40B4-BE49-F238E27FC236}">
                <a16:creationId xmlns:a16="http://schemas.microsoft.com/office/drawing/2014/main" id="{700E8753-1E3E-AE43-A936-3C164A223FA7}"/>
              </a:ext>
            </a:extLst>
          </p:cNvPr>
          <p:cNvSpPr txBox="1"/>
          <p:nvPr/>
        </p:nvSpPr>
        <p:spPr>
          <a:xfrm>
            <a:off x="5721648" y="1456286"/>
            <a:ext cx="5946891" cy="4031873"/>
          </a:xfrm>
          <a:prstGeom prst="rect">
            <a:avLst/>
          </a:prstGeom>
          <a:noFill/>
        </p:spPr>
        <p:txBody>
          <a:bodyPr wrap="square" rtlCol="0">
            <a:spAutoFit/>
          </a:bodyPr>
          <a:lstStyle/>
          <a:p>
            <a:r>
              <a:rPr lang="en-US" sz="1600" b="1" dirty="0">
                <a:solidFill>
                  <a:srgbClr val="002060"/>
                </a:solidFill>
              </a:rPr>
              <a:t>WHILE BOTH GENDERS HAVE EXPERIENCED GROWTH IN EMPLOYMENT WITHIN NAICS 54 IN CANADA, THE GENDER GAP WIDENED FROM 1998 – 2018</a:t>
            </a:r>
            <a:br>
              <a:rPr lang="en-US" sz="1600" dirty="0">
                <a:solidFill>
                  <a:srgbClr val="002060"/>
                </a:solidFill>
              </a:rPr>
            </a:br>
            <a:endParaRPr lang="en-US" sz="1600" dirty="0">
              <a:solidFill>
                <a:srgbClr val="002060"/>
              </a:solidFill>
            </a:endParaRPr>
          </a:p>
          <a:p>
            <a:pPr marL="285750" indent="-285750">
              <a:buFont typeface="Arial" panose="020B0604020202020204" pitchFamily="34" charset="0"/>
              <a:buChar char="•"/>
            </a:pPr>
            <a:r>
              <a:rPr lang="en-US" sz="1400" dirty="0">
                <a:solidFill>
                  <a:srgbClr val="002060"/>
                </a:solidFill>
              </a:rPr>
              <a:t>The NAICS categorization most closely related to ‘technology’, which was also the largest growing category within total labour force trends from 1998 – 2018, was category [54] –  Professional, Scientific and Technical Services*</a:t>
            </a:r>
            <a:br>
              <a:rPr lang="en-US" sz="1400" dirty="0">
                <a:solidFill>
                  <a:srgbClr val="002060"/>
                </a:solidFill>
              </a:rPr>
            </a:br>
            <a:endParaRPr lang="en-US" sz="1400" dirty="0">
              <a:solidFill>
                <a:srgbClr val="002060"/>
              </a:solidFill>
            </a:endParaRPr>
          </a:p>
          <a:p>
            <a:pPr marL="285750" indent="-285750">
              <a:buFont typeface="Arial" panose="020B0604020202020204" pitchFamily="34" charset="0"/>
              <a:buChar char="•"/>
            </a:pPr>
            <a:r>
              <a:rPr lang="en-US" sz="1400" dirty="0">
                <a:solidFill>
                  <a:srgbClr val="002060"/>
                </a:solidFill>
              </a:rPr>
              <a:t>Overall growth from 1998 – 2018 for Males was 188% and for Females was 156% (total employment growth of 173%)</a:t>
            </a:r>
            <a:br>
              <a:rPr lang="en-CA" sz="1000" i="1" dirty="0">
                <a:solidFill>
                  <a:srgbClr val="002060"/>
                </a:solidFill>
              </a:rPr>
            </a:br>
            <a:endParaRPr lang="en-US" sz="1000" i="1" dirty="0">
              <a:solidFill>
                <a:srgbClr val="002060"/>
              </a:solidFill>
            </a:endParaRPr>
          </a:p>
          <a:p>
            <a:pPr marL="285750" indent="-285750">
              <a:buFont typeface="Arial" panose="020B0604020202020204" pitchFamily="34" charset="0"/>
              <a:buChar char="•"/>
            </a:pPr>
            <a:r>
              <a:rPr lang="en-US" sz="1400" dirty="0">
                <a:solidFill>
                  <a:srgbClr val="002060"/>
                </a:solidFill>
              </a:rPr>
              <a:t>When comparing the growth of employed male and female workforce within this sector, notable years of most impact included 1996 – 1998 for both genders as well as 2009 for the male workforce</a:t>
            </a:r>
            <a:br>
              <a:rPr lang="en-US" sz="1400" dirty="0">
                <a:solidFill>
                  <a:srgbClr val="002060"/>
                </a:solidFill>
              </a:rPr>
            </a:br>
            <a:endParaRPr lang="en-US" sz="1400" dirty="0">
              <a:solidFill>
                <a:srgbClr val="002060"/>
              </a:solidFill>
            </a:endParaRPr>
          </a:p>
          <a:p>
            <a:pPr marL="742950" lvl="2" indent="-285750">
              <a:buFont typeface="Arial" panose="020B0604020202020204" pitchFamily="34" charset="0"/>
              <a:buChar char="•"/>
            </a:pPr>
            <a:r>
              <a:rPr lang="en-US" sz="1200" dirty="0">
                <a:solidFill>
                  <a:srgbClr val="002060"/>
                </a:solidFill>
              </a:rPr>
              <a:t>1996 – 1997: Male employment grew at its highest rate of 9%</a:t>
            </a:r>
            <a:endParaRPr lang="en-US" sz="1200" b="1" dirty="0">
              <a:solidFill>
                <a:srgbClr val="002060"/>
              </a:solidFill>
            </a:endParaRPr>
          </a:p>
          <a:p>
            <a:pPr marL="742950" lvl="2" indent="-285750">
              <a:buFont typeface="Arial" panose="020B0604020202020204" pitchFamily="34" charset="0"/>
              <a:buChar char="•"/>
            </a:pPr>
            <a:r>
              <a:rPr lang="en-US" sz="1200" dirty="0">
                <a:solidFill>
                  <a:srgbClr val="002060"/>
                </a:solidFill>
              </a:rPr>
              <a:t>1997 – 1998: Female employment grew at its highest rate of 11%</a:t>
            </a:r>
          </a:p>
          <a:p>
            <a:pPr marL="742950" lvl="2" indent="-285750">
              <a:buFont typeface="Arial" panose="020B0604020202020204" pitchFamily="34" charset="0"/>
              <a:buChar char="•"/>
            </a:pPr>
            <a:r>
              <a:rPr lang="en-US" sz="1200" dirty="0">
                <a:solidFill>
                  <a:srgbClr val="002060"/>
                </a:solidFill>
              </a:rPr>
              <a:t>2008 – 2009: Male employment dropped by 5%</a:t>
            </a:r>
          </a:p>
        </p:txBody>
      </p:sp>
      <p:sp>
        <p:nvSpPr>
          <p:cNvPr id="5" name="TextBox 4">
            <a:extLst>
              <a:ext uri="{FF2B5EF4-FFF2-40B4-BE49-F238E27FC236}">
                <a16:creationId xmlns:a16="http://schemas.microsoft.com/office/drawing/2014/main" id="{292CDEA5-3186-F24A-B2D9-CDB4BE1BD9DA}"/>
              </a:ext>
            </a:extLst>
          </p:cNvPr>
          <p:cNvSpPr txBox="1"/>
          <p:nvPr/>
        </p:nvSpPr>
        <p:spPr>
          <a:xfrm>
            <a:off x="1958008" y="6247599"/>
            <a:ext cx="9510245" cy="400110"/>
          </a:xfrm>
          <a:prstGeom prst="rect">
            <a:avLst/>
          </a:prstGeom>
          <a:noFill/>
        </p:spPr>
        <p:txBody>
          <a:bodyPr wrap="square" rtlCol="0">
            <a:spAutoFit/>
          </a:bodyPr>
          <a:lstStyle/>
          <a:p>
            <a:r>
              <a:rPr lang="en-CA" sz="1000" i="1" dirty="0">
                <a:solidFill>
                  <a:srgbClr val="002060"/>
                </a:solidFill>
              </a:rPr>
              <a:t>*Legal services; accounting, tax preparation, bookkeeping and payroll services; architectural, engineering and related services; specialized design services; computer systems design and related services; management, scientific and technical consulting services; scientific research and development services; and advertising, public relations, and related services</a:t>
            </a:r>
            <a:endParaRPr lang="en-US" sz="1000" dirty="0"/>
          </a:p>
        </p:txBody>
      </p:sp>
    </p:spTree>
    <p:extLst>
      <p:ext uri="{BB962C8B-B14F-4D97-AF65-F5344CB8AC3E}">
        <p14:creationId xmlns:p14="http://schemas.microsoft.com/office/powerpoint/2010/main" val="1338466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209555" y="1361271"/>
            <a:ext cx="6351072" cy="4511991"/>
          </a:xfrm>
        </p:spPr>
        <p:txBody>
          <a:bodyPr>
            <a:normAutofit fontScale="92500" lnSpcReduction="20000"/>
          </a:bodyPr>
          <a:lstStyle/>
          <a:p>
            <a:pPr marL="285750" lvl="1" indent="-285750">
              <a:lnSpc>
                <a:spcPct val="150000"/>
              </a:lnSpc>
              <a:buFont typeface="Arial" panose="020B0604020202020204" pitchFamily="34" charset="0"/>
              <a:buChar char="•"/>
            </a:pPr>
            <a:r>
              <a:rPr lang="en-US" dirty="0"/>
              <a:t>This bar chart give information about the age group of the employees have been shown in this bar chart. According to this chart, the majority of employees age are in range of 25 to 54 years.</a:t>
            </a:r>
          </a:p>
          <a:p>
            <a:pPr marL="285750" lvl="1" indent="-285750">
              <a:lnSpc>
                <a:spcPct val="150000"/>
              </a:lnSpc>
              <a:buFont typeface="Arial" panose="020B0604020202020204" pitchFamily="34" charset="0"/>
              <a:buChar char="•"/>
            </a:pPr>
            <a:r>
              <a:rPr lang="en-US" dirty="0"/>
              <a:t>The number of employees started from 500 employees in 1988 and gradually increased to approximately 1100 by 2018.</a:t>
            </a:r>
          </a:p>
          <a:p>
            <a:pPr marL="285750" lvl="1" indent="-285750">
              <a:lnSpc>
                <a:spcPct val="150000"/>
              </a:lnSpc>
              <a:buFont typeface="Arial" panose="020B0604020202020204" pitchFamily="34" charset="0"/>
              <a:buChar char="•"/>
            </a:pPr>
            <a:r>
              <a:rPr lang="en-US" dirty="0"/>
              <a:t>Two interesting points to note:</a:t>
            </a:r>
          </a:p>
          <a:p>
            <a:pPr marL="742950" lvl="2" indent="-285750">
              <a:lnSpc>
                <a:spcPct val="150000"/>
              </a:lnSpc>
            </a:pPr>
            <a:r>
              <a:rPr lang="en-US" dirty="0"/>
              <a:t>The 55 </a:t>
            </a:r>
            <a:r>
              <a:rPr lang="en-US" dirty="0" err="1"/>
              <a:t>yrs</a:t>
            </a:r>
            <a:r>
              <a:rPr lang="en-US" dirty="0"/>
              <a:t>+ age cohort has grown larger over the 30 years study period indicating that more “senior” workers are staying employed longer within the industry</a:t>
            </a:r>
          </a:p>
          <a:p>
            <a:pPr marL="742950" lvl="2" indent="-285750">
              <a:lnSpc>
                <a:spcPct val="150000"/>
              </a:lnSpc>
            </a:pPr>
            <a:r>
              <a:rPr lang="en-US" dirty="0"/>
              <a:t>The absolute size of the 25 to 54 </a:t>
            </a:r>
            <a:r>
              <a:rPr lang="en-US" dirty="0" err="1"/>
              <a:t>yrs</a:t>
            </a:r>
            <a:r>
              <a:rPr lang="en-US" dirty="0"/>
              <a:t> cohort has grown over the study period due to the entry of the “millennia Generation” into the workforce starting in 1998.</a:t>
            </a:r>
          </a:p>
          <a:p>
            <a:pPr marL="285750" lvl="1" indent="-285750">
              <a:buFont typeface="Arial" panose="020B0604020202020204" pitchFamily="34" charset="0"/>
              <a:buChar char="•"/>
            </a:pPr>
            <a:endParaRPr lang="en-US" dirty="0"/>
          </a:p>
        </p:txBody>
      </p:sp>
      <p:sp>
        <p:nvSpPr>
          <p:cNvPr id="2" name="Slide Number Placeholder 1"/>
          <p:cNvSpPr>
            <a:spLocks noGrp="1"/>
          </p:cNvSpPr>
          <p:nvPr>
            <p:ph type="sldNum" sz="quarter" idx="12"/>
          </p:nvPr>
        </p:nvSpPr>
        <p:spPr/>
        <p:txBody>
          <a:bodyPr/>
          <a:lstStyle/>
          <a:p>
            <a:fld id="{E95093C1-3A22-4FD3-9A2D-0EF7936C6C71}" type="slidenum">
              <a:rPr lang="en-US" smtClean="0"/>
              <a:pPr/>
              <a:t>8</a:t>
            </a:fld>
            <a:endParaRPr lang="en-US" dirty="0"/>
          </a:p>
        </p:txBody>
      </p:sp>
      <p:sp>
        <p:nvSpPr>
          <p:cNvPr id="18" name="Title 17"/>
          <p:cNvSpPr>
            <a:spLocks noGrp="1"/>
          </p:cNvSpPr>
          <p:nvPr>
            <p:ph type="title"/>
          </p:nvPr>
        </p:nvSpPr>
        <p:spPr>
          <a:xfrm>
            <a:off x="356704" y="24067"/>
            <a:ext cx="9510245" cy="879853"/>
          </a:xfrm>
        </p:spPr>
        <p:txBody>
          <a:bodyPr>
            <a:normAutofit/>
          </a:bodyPr>
          <a:lstStyle/>
          <a:p>
            <a:r>
              <a:rPr lang="en-US" sz="2800" dirty="0"/>
              <a:t>Data Analysis &amp; Insights:</a:t>
            </a:r>
            <a:br>
              <a:rPr lang="en-US" sz="2800" dirty="0"/>
            </a:br>
            <a:r>
              <a:rPr lang="en-US" sz="2400" dirty="0"/>
              <a:t>AGE GROUP ANALYSIS – Employment trend </a:t>
            </a:r>
          </a:p>
        </p:txBody>
      </p:sp>
      <p:pic>
        <p:nvPicPr>
          <p:cNvPr id="5" name="Picture 4">
            <a:extLst>
              <a:ext uri="{FF2B5EF4-FFF2-40B4-BE49-F238E27FC236}">
                <a16:creationId xmlns:a16="http://schemas.microsoft.com/office/drawing/2014/main" id="{EFAF9E84-67CB-6641-A44F-4463BCD785F6}"/>
              </a:ext>
            </a:extLst>
          </p:cNvPr>
          <p:cNvPicPr>
            <a:picLocks noChangeAspect="1"/>
          </p:cNvPicPr>
          <p:nvPr/>
        </p:nvPicPr>
        <p:blipFill rotWithShape="1">
          <a:blip r:embed="rId2">
            <a:extLst>
              <a:ext uri="{28A0092B-C50C-407E-A947-70E740481C1C}">
                <a14:useLocalDpi xmlns:a14="http://schemas.microsoft.com/office/drawing/2010/main" val="0"/>
              </a:ext>
            </a:extLst>
          </a:blip>
          <a:srcRect l="5128" t="8675" r="7392" b="6184"/>
          <a:stretch/>
        </p:blipFill>
        <p:spPr>
          <a:xfrm>
            <a:off x="229855" y="1207477"/>
            <a:ext cx="4881971" cy="4665785"/>
          </a:xfrm>
          <a:prstGeom prst="rect">
            <a:avLst/>
          </a:prstGeom>
        </p:spPr>
      </p:pic>
    </p:spTree>
    <p:extLst>
      <p:ext uri="{BB962C8B-B14F-4D97-AF65-F5344CB8AC3E}">
        <p14:creationId xmlns:p14="http://schemas.microsoft.com/office/powerpoint/2010/main" val="27201776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209555" y="1314379"/>
            <a:ext cx="6351072" cy="4406483"/>
          </a:xfrm>
        </p:spPr>
        <p:txBody>
          <a:bodyPr>
            <a:normAutofit/>
          </a:bodyPr>
          <a:lstStyle/>
          <a:p>
            <a:pPr marL="285750" lvl="1" indent="-285750">
              <a:lnSpc>
                <a:spcPct val="150000"/>
              </a:lnSpc>
              <a:buFont typeface="Arial" panose="020B0604020202020204" pitchFamily="34" charset="0"/>
              <a:buChar char="•"/>
            </a:pPr>
            <a:r>
              <a:rPr lang="en-US" dirty="0"/>
              <a:t>The chart indicate the changes in number of employment between 1988 and 2018 in all the provinces in Canada. As the chart shows, the following four provinces had highest to lowest increase in their number of employment.</a:t>
            </a:r>
          </a:p>
          <a:p>
            <a:pPr marL="857250" lvl="2" indent="-342900">
              <a:lnSpc>
                <a:spcPct val="150000"/>
              </a:lnSpc>
              <a:buFont typeface="+mj-lt"/>
              <a:buAutoNum type="arabicParenR"/>
            </a:pPr>
            <a:r>
              <a:rPr lang="en-US" dirty="0"/>
              <a:t>Ontario (started at around 500 to more than 1200)</a:t>
            </a:r>
          </a:p>
          <a:p>
            <a:pPr marL="857250" lvl="2" indent="-342900">
              <a:lnSpc>
                <a:spcPct val="150000"/>
              </a:lnSpc>
              <a:buFont typeface="+mj-lt"/>
              <a:buAutoNum type="arabicParenR"/>
            </a:pPr>
            <a:r>
              <a:rPr lang="en-US" dirty="0"/>
              <a:t>Quebec</a:t>
            </a:r>
          </a:p>
          <a:p>
            <a:pPr marL="857250" lvl="2" indent="-342900">
              <a:lnSpc>
                <a:spcPct val="150000"/>
              </a:lnSpc>
              <a:buFont typeface="+mj-lt"/>
              <a:buAutoNum type="arabicParenR"/>
            </a:pPr>
            <a:r>
              <a:rPr lang="en-US" dirty="0"/>
              <a:t>British Columbia</a:t>
            </a:r>
          </a:p>
          <a:p>
            <a:pPr marL="857250" lvl="2" indent="-342900">
              <a:lnSpc>
                <a:spcPct val="150000"/>
              </a:lnSpc>
              <a:buFont typeface="+mj-lt"/>
              <a:buAutoNum type="arabicParenR"/>
            </a:pPr>
            <a:r>
              <a:rPr lang="en-US" dirty="0"/>
              <a:t>Alberta</a:t>
            </a:r>
          </a:p>
          <a:p>
            <a:pPr marL="285750" lvl="1" indent="-285750">
              <a:lnSpc>
                <a:spcPct val="150000"/>
              </a:lnSpc>
              <a:buFont typeface="Arial" panose="020B0604020202020204" pitchFamily="34" charset="0"/>
              <a:buChar char="•"/>
            </a:pPr>
            <a:r>
              <a:rPr lang="en-US" dirty="0"/>
              <a:t>And the other provinces did not experience great difference in the same span of time.</a:t>
            </a:r>
          </a:p>
          <a:p>
            <a:pPr marL="285750" lvl="1" indent="-285750">
              <a:buFont typeface="Arial" panose="020B0604020202020204" pitchFamily="34" charset="0"/>
              <a:buChar char="•"/>
            </a:pPr>
            <a:endParaRPr lang="en-US" dirty="0"/>
          </a:p>
        </p:txBody>
      </p:sp>
      <p:sp>
        <p:nvSpPr>
          <p:cNvPr id="2" name="Slide Number Placeholder 1"/>
          <p:cNvSpPr>
            <a:spLocks noGrp="1"/>
          </p:cNvSpPr>
          <p:nvPr>
            <p:ph type="sldNum" sz="quarter" idx="12"/>
          </p:nvPr>
        </p:nvSpPr>
        <p:spPr/>
        <p:txBody>
          <a:bodyPr/>
          <a:lstStyle/>
          <a:p>
            <a:fld id="{E95093C1-3A22-4FD3-9A2D-0EF7936C6C71}" type="slidenum">
              <a:rPr lang="en-US" smtClean="0"/>
              <a:pPr/>
              <a:t>9</a:t>
            </a:fld>
            <a:endParaRPr lang="en-US" dirty="0"/>
          </a:p>
        </p:txBody>
      </p:sp>
      <p:sp>
        <p:nvSpPr>
          <p:cNvPr id="18" name="Title 17"/>
          <p:cNvSpPr>
            <a:spLocks noGrp="1"/>
          </p:cNvSpPr>
          <p:nvPr>
            <p:ph type="title"/>
          </p:nvPr>
        </p:nvSpPr>
        <p:spPr>
          <a:xfrm>
            <a:off x="356704" y="93785"/>
            <a:ext cx="9510245" cy="810135"/>
          </a:xfrm>
        </p:spPr>
        <p:txBody>
          <a:bodyPr>
            <a:normAutofit/>
          </a:bodyPr>
          <a:lstStyle/>
          <a:p>
            <a:r>
              <a:rPr lang="en-US" sz="2800" dirty="0"/>
              <a:t>Data Analysis &amp; Insights:</a:t>
            </a:r>
            <a:br>
              <a:rPr lang="en-US" sz="2800" dirty="0"/>
            </a:br>
            <a:r>
              <a:rPr lang="en-US" sz="2400" dirty="0"/>
              <a:t>PROVINCIAL ANALYSIS – Employment Trend </a:t>
            </a:r>
          </a:p>
        </p:txBody>
      </p:sp>
      <p:pic>
        <p:nvPicPr>
          <p:cNvPr id="5" name="Picture 4">
            <a:extLst>
              <a:ext uri="{FF2B5EF4-FFF2-40B4-BE49-F238E27FC236}">
                <a16:creationId xmlns:a16="http://schemas.microsoft.com/office/drawing/2014/main" id="{E824C9DE-0453-234B-A320-50DEBAFCD2E2}"/>
              </a:ext>
            </a:extLst>
          </p:cNvPr>
          <p:cNvPicPr>
            <a:picLocks noChangeAspect="1"/>
          </p:cNvPicPr>
          <p:nvPr/>
        </p:nvPicPr>
        <p:blipFill rotWithShape="1">
          <a:blip r:embed="rId2">
            <a:extLst>
              <a:ext uri="{28A0092B-C50C-407E-A947-70E740481C1C}">
                <a14:useLocalDpi xmlns:a14="http://schemas.microsoft.com/office/drawing/2010/main" val="0"/>
              </a:ext>
            </a:extLst>
          </a:blip>
          <a:srcRect l="5128" t="8479" r="7392" b="7827"/>
          <a:stretch/>
        </p:blipFill>
        <p:spPr>
          <a:xfrm>
            <a:off x="129600" y="1148862"/>
            <a:ext cx="4982226" cy="4663433"/>
          </a:xfrm>
          <a:prstGeom prst="rect">
            <a:avLst/>
          </a:prstGeom>
        </p:spPr>
      </p:pic>
    </p:spTree>
    <p:extLst>
      <p:ext uri="{BB962C8B-B14F-4D97-AF65-F5344CB8AC3E}">
        <p14:creationId xmlns:p14="http://schemas.microsoft.com/office/powerpoint/2010/main" val="4051222216"/>
      </p:ext>
    </p:extLst>
  </p:cSld>
  <p:clrMapOvr>
    <a:masterClrMapping/>
  </p:clrMapOvr>
</p:sld>
</file>

<file path=ppt/theme/theme1.xml><?xml version="1.0" encoding="utf-8"?>
<a:theme xmlns:a="http://schemas.openxmlformats.org/drawingml/2006/main" name="BOUNDLESS Fall 2015">
  <a:themeElements>
    <a:clrScheme name="Boundless2015">
      <a:dk1>
        <a:sysClr val="windowText" lastClr="000000"/>
      </a:dk1>
      <a:lt1>
        <a:sysClr val="window" lastClr="FFFFFF"/>
      </a:lt1>
      <a:dk2>
        <a:srgbClr val="002A5C"/>
      </a:dk2>
      <a:lt2>
        <a:srgbClr val="E7E6E6"/>
      </a:lt2>
      <a:accent1>
        <a:srgbClr val="008BA9"/>
      </a:accent1>
      <a:accent2>
        <a:srgbClr val="A5A5A5"/>
      </a:accent2>
      <a:accent3>
        <a:srgbClr val="7BA4D9"/>
      </a:accent3>
      <a:accent4>
        <a:srgbClr val="DAE5CD"/>
      </a:accent4>
      <a:accent5>
        <a:srgbClr val="FFE498"/>
      </a:accent5>
      <a:accent6>
        <a:srgbClr val="2AA6C8"/>
      </a:accent6>
      <a:hlink>
        <a:srgbClr val="008BA9"/>
      </a:hlink>
      <a:folHlink>
        <a:srgbClr val="7BA4D9"/>
      </a:folHlink>
    </a:clrScheme>
    <a:fontScheme name="Boundless_UofT">
      <a:majorFont>
        <a:latin typeface="Trade Gothic LT Std Bold"/>
        <a:ea typeface=""/>
        <a:cs typeface=""/>
      </a:majorFont>
      <a:minorFont>
        <a:latin typeface="Trade Gothic LT St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1215</TotalTime>
  <Words>2352</Words>
  <Application>Microsoft Office PowerPoint</Application>
  <PresentationFormat>Widescreen</PresentationFormat>
  <Paragraphs>133</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Trade Gothic LT Std</vt:lpstr>
      <vt:lpstr>Trade Gothic LT Std Bold</vt:lpstr>
      <vt:lpstr>Arial</vt:lpstr>
      <vt:lpstr>Calibri</vt:lpstr>
      <vt:lpstr>Courier New</vt:lpstr>
      <vt:lpstr>Times New Roman</vt:lpstr>
      <vt:lpstr>BOUNDLESS Fall 2015</vt:lpstr>
      <vt:lpstr>CANADA’s LABOUR FORCE: CHANGES &amp; GROWTH OVER 30 YEARS</vt:lpstr>
      <vt:lpstr>Motivation &amp; Summary</vt:lpstr>
      <vt:lpstr>Questions &amp; Data</vt:lpstr>
      <vt:lpstr>Data Cleanup &amp; Exploration</vt:lpstr>
      <vt:lpstr>Data Analysis</vt:lpstr>
      <vt:lpstr>Data Analysis &amp; Insights: TOP 5 &amp; BOTTOM 5 LABOUR FORCE TRENDS</vt:lpstr>
      <vt:lpstr>Data Analysis &amp; Insights:  GENDER ANALYSIS</vt:lpstr>
      <vt:lpstr>Data Analysis &amp; Insights: AGE GROUP ANALYSIS – Employment trend </vt:lpstr>
      <vt:lpstr>Data Analysis &amp; Insights: PROVINCIAL ANALYSIS – Employment Trend </vt:lpstr>
      <vt:lpstr>Data Analysis &amp; Insights: Industry Employment &amp; GDP Trend</vt:lpstr>
      <vt:lpstr>Data Analysis &amp; Insights: Mathematics, Computer &amp; Information Sciences University and College Enrollment Trend</vt:lpstr>
      <vt:lpstr>Discussion</vt:lpstr>
      <vt:lpstr>Post Mortem</vt:lpstr>
      <vt:lpstr>PowerPoint Presentation</vt:lpstr>
      <vt:lpstr>REFERENCE</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Dave Krawczyk</dc:creator>
  <cp:lastModifiedBy>Dan Botari</cp:lastModifiedBy>
  <cp:revision>127</cp:revision>
  <cp:lastPrinted>2015-11-18T18:05:23Z</cp:lastPrinted>
  <dcterms:created xsi:type="dcterms:W3CDTF">2015-10-03T01:05:36Z</dcterms:created>
  <dcterms:modified xsi:type="dcterms:W3CDTF">2019-11-14T00:04:31Z</dcterms:modified>
</cp:coreProperties>
</file>

<file path=docProps/thumbnail.jpeg>
</file>